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778" r:id="rId2"/>
    <p:sldMasterId id="2147483796" r:id="rId3"/>
  </p:sldMasterIdLst>
  <p:notesMasterIdLst>
    <p:notesMasterId r:id="rId32"/>
  </p:notesMasterIdLst>
  <p:sldIdLst>
    <p:sldId id="486" r:id="rId4"/>
    <p:sldId id="666" r:id="rId5"/>
    <p:sldId id="712" r:id="rId6"/>
    <p:sldId id="713" r:id="rId7"/>
    <p:sldId id="262" r:id="rId8"/>
    <p:sldId id="263" r:id="rId9"/>
    <p:sldId id="718" r:id="rId10"/>
    <p:sldId id="659" r:id="rId11"/>
    <p:sldId id="705" r:id="rId12"/>
    <p:sldId id="266" r:id="rId13"/>
    <p:sldId id="271" r:id="rId14"/>
    <p:sldId id="716" r:id="rId15"/>
    <p:sldId id="260" r:id="rId16"/>
    <p:sldId id="706" r:id="rId17"/>
    <p:sldId id="553" r:id="rId18"/>
    <p:sldId id="614" r:id="rId19"/>
    <p:sldId id="387" r:id="rId20"/>
    <p:sldId id="719" r:id="rId21"/>
    <p:sldId id="714" r:id="rId22"/>
    <p:sldId id="715" r:id="rId23"/>
    <p:sldId id="258" r:id="rId24"/>
    <p:sldId id="259" r:id="rId25"/>
    <p:sldId id="720" r:id="rId26"/>
    <p:sldId id="274" r:id="rId27"/>
    <p:sldId id="273" r:id="rId28"/>
    <p:sldId id="711" r:id="rId29"/>
    <p:sldId id="265" r:id="rId30"/>
    <p:sldId id="65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4"/>
    <p:restoredTop sz="97886" autoAdjust="0"/>
  </p:normalViewPr>
  <p:slideViewPr>
    <p:cSldViewPr snapToGrid="0" snapToObjects="1">
      <p:cViewPr varScale="1">
        <p:scale>
          <a:sx n="72" d="100"/>
          <a:sy n="72" d="100"/>
        </p:scale>
        <p:origin x="15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25" d="100"/>
        <a:sy n="125" d="100"/>
      </p:scale>
      <p:origin x="0" y="28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ase%20PLOA%2022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pca_202108SerieHist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pca_202108SerieHist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LOA%20educa&#231;&#227;o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AppData\Roaming\Microsoft\Excel\44d6aebf758143cc8902d29788d5550d%20(version%202).xlsb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sael\Desktop\ASPS%20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HIST_PAINEL_COVIDBR_15abr2021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CL%20(3)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ipca_202108SerieHist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sael\Desktop\participa&#231;&#227;o%20entes%20gastos%20sa&#250;d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bmoretti\Desktop\or&#231;amento\asps%202017.xls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sael\Desktop\participa&#231;&#227;o%20entes%20gastos%20sa&#250;d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ase%20PLOA%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150481189851271E-2"/>
          <c:y val="0.1111111111111111"/>
          <c:w val="0.87129396325459318"/>
          <c:h val="0.67558617672790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Plan2!$B$7</c:f>
              <c:strCache>
                <c:ptCount val="1"/>
                <c:pt idx="0">
                  <c:v>Orçamento ASPS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5555555555555558E-3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DC-1C49-BE25-6D19D9DA9C38}"/>
                </c:ext>
              </c:extLst>
            </c:dLbl>
            <c:dLbl>
              <c:idx val="1"/>
              <c:layout>
                <c:manualLayout>
                  <c:x val="-8.3333333333333332E-3"/>
                  <c:y val="-3.240740740740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DC-1C49-BE25-6D19D9DA9C38}"/>
                </c:ext>
              </c:extLst>
            </c:dLbl>
            <c:dLbl>
              <c:idx val="2"/>
              <c:layout>
                <c:manualLayout>
                  <c:x val="-8.3333333333333332E-3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DC-1C49-BE25-6D19D9DA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Plan2!$A$2:$A$4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Plan2!$B$8:$B$10</c:f>
              <c:numCache>
                <c:formatCode>0.0</c:formatCode>
                <c:ptCount val="3"/>
                <c:pt idx="0">
                  <c:v>116.82</c:v>
                </c:pt>
                <c:pt idx="1">
                  <c:v>122.27</c:v>
                </c:pt>
                <c:pt idx="2">
                  <c:v>125.23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DC-1C49-BE25-6D19D9DA9C38}"/>
            </c:ext>
          </c:extLst>
        </c:ser>
        <c:ser>
          <c:idx val="1"/>
          <c:order val="1"/>
          <c:tx>
            <c:strRef>
              <c:f>Plan2!$C$7</c:f>
              <c:strCache>
                <c:ptCount val="1"/>
                <c:pt idx="0">
                  <c:v>Piso EC 86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666666666666614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DC-1C49-BE25-6D19D9DA9C38}"/>
                </c:ext>
              </c:extLst>
            </c:dLbl>
            <c:dLbl>
              <c:idx val="1"/>
              <c:layout>
                <c:manualLayout>
                  <c:x val="1.1111111111111009E-2"/>
                  <c:y val="-2.3148148148148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DC-1C49-BE25-6D19D9DA9C38}"/>
                </c:ext>
              </c:extLst>
            </c:dLbl>
            <c:dLbl>
              <c:idx val="2"/>
              <c:layout>
                <c:manualLayout>
                  <c:x val="1.6666666666666666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DC-1C49-BE25-6D19D9DA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Plan2!$A$2:$A$4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Plan2!$C$8:$C$10</c:f>
              <c:numCache>
                <c:formatCode>0.0</c:formatCode>
                <c:ptCount val="3"/>
                <c:pt idx="0">
                  <c:v>120.8</c:v>
                </c:pt>
                <c:pt idx="1">
                  <c:v>135.85</c:v>
                </c:pt>
                <c:pt idx="2">
                  <c:v>130.19999999999999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9DC-1C49-BE25-6D19D9DA9C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2130864"/>
        <c:axId val="1722128144"/>
        <c:axId val="0"/>
      </c:bar3DChart>
      <c:catAx>
        <c:axId val="172213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22128144"/>
        <c:crosses val="autoZero"/>
        <c:auto val="1"/>
        <c:lblAlgn val="ctr"/>
        <c:lblOffset val="100"/>
        <c:noMultiLvlLbl val="0"/>
      </c:catAx>
      <c:valAx>
        <c:axId val="172212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2213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18050304856471"/>
          <c:y val="3.9723490636005367E-2"/>
          <c:w val="0.69542472521993404"/>
          <c:h val="0.71858914003168572"/>
        </c:manualLayout>
      </c:layout>
      <c:lineChart>
        <c:grouping val="standard"/>
        <c:varyColors val="0"/>
        <c:ser>
          <c:idx val="0"/>
          <c:order val="0"/>
          <c:tx>
            <c:strRef>
              <c:f>'[base PLOA 22.xlsx]Plan1'!$O$21</c:f>
              <c:strCache>
                <c:ptCount val="1"/>
                <c:pt idx="0">
                  <c:v>Despesas primárias </c:v>
                </c:pt>
              </c:strCache>
            </c:strRef>
          </c:tx>
          <c:marker>
            <c:symbol val="none"/>
          </c:marker>
          <c:cat>
            <c:numRef>
              <c:f>'[base PLOA 22.xlsx]Plan1'!$J$23:$J$31</c:f>
              <c:numCache>
                <c:formatCode>_-* #,##0_-;\-* #,##0_-;_-* "-"??_-;_-@_-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'[base PLOA 22.xlsx]Plan1'!$O$23:$O$31</c:f>
              <c:numCache>
                <c:formatCode>_(* #,##0.00_);_(* \(#,##0.00\);_(* "-"??_);_(@_)</c:formatCode>
                <c:ptCount val="9"/>
                <c:pt idx="0">
                  <c:v>2.8338870738399997</c:v>
                </c:pt>
                <c:pt idx="1">
                  <c:v>1.8033927174100002</c:v>
                </c:pt>
                <c:pt idx="2">
                  <c:v>1.0427359416999999</c:v>
                </c:pt>
                <c:pt idx="3">
                  <c:v>0.91678209294000002</c:v>
                </c:pt>
                <c:pt idx="4">
                  <c:v>0.95133028687999999</c:v>
                </c:pt>
                <c:pt idx="5">
                  <c:v>0.85117004402000007</c:v>
                </c:pt>
                <c:pt idx="6">
                  <c:v>0.92844943188000006</c:v>
                </c:pt>
                <c:pt idx="7">
                  <c:v>0.92568020799999995</c:v>
                </c:pt>
                <c:pt idx="8">
                  <c:v>4.2334541659999996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FE-4638-BD45-FDE3D2E2F726}"/>
            </c:ext>
          </c:extLst>
        </c:ser>
        <c:ser>
          <c:idx val="1"/>
          <c:order val="1"/>
          <c:tx>
            <c:strRef>
              <c:f>'[base PLOA 22.xlsx]Plan1'!$P$21</c:f>
              <c:strCache>
                <c:ptCount val="1"/>
                <c:pt idx="0">
                  <c:v>Despesas financeiras</c:v>
                </c:pt>
              </c:strCache>
            </c:strRef>
          </c:tx>
          <c:marker>
            <c:symbol val="none"/>
          </c:marker>
          <c:cat>
            <c:numRef>
              <c:f>'[base PLOA 22.xlsx]Plan1'!$J$23:$J$31</c:f>
              <c:numCache>
                <c:formatCode>_-* #,##0_-;\-* #,##0_-;_-* "-"??_-;_-@_-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'[base PLOA 22.xlsx]Plan1'!$P$23:$P$31</c:f>
              <c:numCache>
                <c:formatCode>_(* #,##0.00_);_(* \(#,##0.00\);_(* "-"??_);_(@_)</c:formatCode>
                <c:ptCount val="9"/>
                <c:pt idx="0">
                  <c:v>0</c:v>
                </c:pt>
                <c:pt idx="1">
                  <c:v>1</c:v>
                </c:pt>
                <c:pt idx="2">
                  <c:v>0.90983599999999998</c:v>
                </c:pt>
                <c:pt idx="3">
                  <c:v>0.89958651099999998</c:v>
                </c:pt>
                <c:pt idx="4">
                  <c:v>1.0979682500000001</c:v>
                </c:pt>
                <c:pt idx="5">
                  <c:v>1.412704108</c:v>
                </c:pt>
                <c:pt idx="6">
                  <c:v>1.6272943360000001</c:v>
                </c:pt>
                <c:pt idx="7">
                  <c:v>3.6711056169999998</c:v>
                </c:pt>
                <c:pt idx="8">
                  <c:v>4.2334541650000004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FE-4638-BD45-FDE3D2E2F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650304"/>
        <c:axId val="131713280"/>
      </c:lineChart>
      <c:catAx>
        <c:axId val="167650304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crossAx val="131713280"/>
        <c:crosses val="autoZero"/>
        <c:auto val="1"/>
        <c:lblAlgn val="ctr"/>
        <c:lblOffset val="100"/>
        <c:noMultiLvlLbl val="0"/>
      </c:catAx>
      <c:valAx>
        <c:axId val="131713280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crossAx val="1676503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483814523184598E-2"/>
          <c:y val="0.14814814814814814"/>
          <c:w val="0.88396062992125979"/>
          <c:h val="0.7444524642752988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'Série Histórica IPCA'!$K$312:$K$320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'Série Histórica IPCA'!$Q$312:$Q$320</c:f>
              <c:numCache>
                <c:formatCode>0.0</c:formatCode>
                <c:ptCount val="9"/>
                <c:pt idx="0">
                  <c:v>8.0768257977327789</c:v>
                </c:pt>
                <c:pt idx="1">
                  <c:v>10.371059691524538</c:v>
                </c:pt>
                <c:pt idx="2">
                  <c:v>6.9364063594519108</c:v>
                </c:pt>
                <c:pt idx="3">
                  <c:v>5.5079382506691266</c:v>
                </c:pt>
                <c:pt idx="4">
                  <c:v>4.3891791033796697</c:v>
                </c:pt>
                <c:pt idx="5">
                  <c:v>4.5652726992370081</c:v>
                </c:pt>
                <c:pt idx="6">
                  <c:v>3.6680273663495058</c:v>
                </c:pt>
                <c:pt idx="7">
                  <c:v>3</c:v>
                </c:pt>
                <c:pt idx="8">
                  <c:v>2.8304965618009073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F-4CD5-B35E-ACF3DD3EF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8920335"/>
        <c:axId val="1888919503"/>
      </c:barChart>
      <c:catAx>
        <c:axId val="188892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88919503"/>
        <c:crosses val="autoZero"/>
        <c:auto val="1"/>
        <c:lblAlgn val="ctr"/>
        <c:lblOffset val="100"/>
        <c:noMultiLvlLbl val="0"/>
      </c:catAx>
      <c:valAx>
        <c:axId val="18889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88920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'Série Histórica IPCA'!$K$312:$K$320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'Série Histórica IPCA'!$R$312:$R$320</c:f>
              <c:numCache>
                <c:formatCode>0.00</c:formatCode>
                <c:ptCount val="9"/>
                <c:pt idx="0">
                  <c:v>7.1076067020048459</c:v>
                </c:pt>
                <c:pt idx="1">
                  <c:v>9.6168008048682072</c:v>
                </c:pt>
                <c:pt idx="2">
                  <c:v>6.0321962447376443</c:v>
                </c:pt>
                <c:pt idx="3">
                  <c:v>4.5979310614281408</c:v>
                </c:pt>
                <c:pt idx="4">
                  <c:v>3.5228937540284191</c:v>
                </c:pt>
                <c:pt idx="5">
                  <c:v>3.8303751427744657</c:v>
                </c:pt>
                <c:pt idx="6">
                  <c:v>2.9667868404297475</c:v>
                </c:pt>
                <c:pt idx="7">
                  <c:v>2.38</c:v>
                </c:pt>
                <c:pt idx="8">
                  <c:v>2.2927022150587351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82-4789-A1BA-ECA5F1388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3626095"/>
        <c:axId val="1933626511"/>
      </c:barChart>
      <c:catAx>
        <c:axId val="1933626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33626511"/>
        <c:crosses val="autoZero"/>
        <c:auto val="1"/>
        <c:lblAlgn val="ctr"/>
        <c:lblOffset val="100"/>
        <c:noMultiLvlLbl val="0"/>
      </c:catAx>
      <c:valAx>
        <c:axId val="1933626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336260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483814523184598E-2"/>
          <c:y val="0.15740740740740741"/>
          <c:w val="0.88396062992125979"/>
          <c:h val="0.7351932050160395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Planilha2!$J$5:$J$13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Planilha2!$M$5:$M$13</c:f>
              <c:numCache>
                <c:formatCode>0.00</c:formatCode>
                <c:ptCount val="9"/>
                <c:pt idx="0">
                  <c:v>7.0188316397600019</c:v>
                </c:pt>
                <c:pt idx="1">
                  <c:v>6.5999715363700027</c:v>
                </c:pt>
                <c:pt idx="2">
                  <c:v>7.3069237451899998</c:v>
                </c:pt>
                <c:pt idx="3">
                  <c:v>6.6198735396099986</c:v>
                </c:pt>
                <c:pt idx="4">
                  <c:v>6.3837208193000023</c:v>
                </c:pt>
                <c:pt idx="5">
                  <c:v>6.2789524270300028</c:v>
                </c:pt>
                <c:pt idx="6">
                  <c:v>5.9452071090100009</c:v>
                </c:pt>
                <c:pt idx="7">
                  <c:v>5.058585484</c:v>
                </c:pt>
                <c:pt idx="8">
                  <c:v>5.6707827249999996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2F-43FE-A101-AF9FE1602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7501967"/>
        <c:axId val="1378594975"/>
      </c:barChart>
      <c:catAx>
        <c:axId val="1457501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78594975"/>
        <c:crosses val="autoZero"/>
        <c:auto val="1"/>
        <c:lblAlgn val="ctr"/>
        <c:lblOffset val="100"/>
        <c:noMultiLvlLbl val="0"/>
      </c:catAx>
      <c:valAx>
        <c:axId val="1378594975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7501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483814523184598E-2"/>
          <c:y val="0.1388888888888889"/>
          <c:w val="0.88396062992125979"/>
          <c:h val="0.7537117235345581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Planilha2!$D$18:$D$26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Planilha2!$H$18:$H$26</c:f>
              <c:numCache>
                <c:formatCode>0.00</c:formatCode>
                <c:ptCount val="9"/>
                <c:pt idx="0">
                  <c:v>4.3244456658498169</c:v>
                </c:pt>
                <c:pt idx="1">
                  <c:v>3.7523350609425634</c:v>
                </c:pt>
                <c:pt idx="2">
                  <c:v>3.1227167790215704</c:v>
                </c:pt>
                <c:pt idx="3">
                  <c:v>2.8365151448190367</c:v>
                </c:pt>
                <c:pt idx="4">
                  <c:v>2.7309972811289187</c:v>
                </c:pt>
                <c:pt idx="5">
                  <c:v>2.740351703490894</c:v>
                </c:pt>
                <c:pt idx="6">
                  <c:v>2.5160560975963548</c:v>
                </c:pt>
                <c:pt idx="7">
                  <c:v>1.918330224</c:v>
                </c:pt>
                <c:pt idx="8">
                  <c:v>2.2852447472813076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2F-4D84-87AD-6055932EA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5836255"/>
        <c:axId val="1455833343"/>
      </c:barChart>
      <c:catAx>
        <c:axId val="1455836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5833343"/>
        <c:crosses val="autoZero"/>
        <c:auto val="1"/>
        <c:lblAlgn val="ctr"/>
        <c:lblOffset val="100"/>
        <c:noMultiLvlLbl val="0"/>
      </c:catAx>
      <c:valAx>
        <c:axId val="1455833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5836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150481189851271E-2"/>
          <c:y val="9.7222222222222224E-2"/>
          <c:w val="0.87129396325459318"/>
          <c:h val="0.795378390201224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Plan1!$C$14:$C$18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Plan1!$E$14:$E$18</c:f>
              <c:numCache>
                <c:formatCode>0.0</c:formatCode>
                <c:ptCount val="5"/>
                <c:pt idx="0">
                  <c:v>114.70061038987001</c:v>
                </c:pt>
                <c:pt idx="1">
                  <c:v>116.82088729938005</c:v>
                </c:pt>
                <c:pt idx="2">
                  <c:v>122.26991771797979</c:v>
                </c:pt>
                <c:pt idx="3">
                  <c:v>160.98510648866014</c:v>
                </c:pt>
                <c:pt idx="4">
                  <c:v>123.828765025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A4-034F-B234-1FA51B39D3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53613216"/>
        <c:axId val="-353617568"/>
      </c:barChart>
      <c:catAx>
        <c:axId val="-35361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353617568"/>
        <c:crosses val="autoZero"/>
        <c:auto val="1"/>
        <c:lblAlgn val="ctr"/>
        <c:lblOffset val="100"/>
        <c:noMultiLvlLbl val="0"/>
      </c:catAx>
      <c:valAx>
        <c:axId val="-353617568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35361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131,2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2F0-4308-877F-3FBDA1F60F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LOA!$D$3:$D$5</c:f>
              <c:strCache>
                <c:ptCount val="3"/>
                <c:pt idx="0">
                  <c:v>Valores empenhados 2020</c:v>
                </c:pt>
                <c:pt idx="1">
                  <c:v>PLOA 2021</c:v>
                </c:pt>
                <c:pt idx="2">
                  <c:v>LOA 2021</c:v>
                </c:pt>
              </c:strCache>
            </c:strRef>
          </c:cat>
          <c:val>
            <c:numRef>
              <c:f>LOA!$E$3:$E$5</c:f>
              <c:numCache>
                <c:formatCode>General</c:formatCode>
                <c:ptCount val="3"/>
                <c:pt idx="0">
                  <c:v>161</c:v>
                </c:pt>
                <c:pt idx="1">
                  <c:v>123.8</c:v>
                </c:pt>
                <c:pt idx="2">
                  <c:v>133.30000000000001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59-4F07-A9A5-22EA53DFB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7255567"/>
        <c:axId val="607256863"/>
      </c:barChart>
      <c:catAx>
        <c:axId val="607255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  <c:crossAx val="607256863"/>
        <c:crosses val="autoZero"/>
        <c:auto val="1"/>
        <c:lblAlgn val="ctr"/>
        <c:lblOffset val="100"/>
        <c:noMultiLvlLbl val="0"/>
      </c:catAx>
      <c:valAx>
        <c:axId val="607256863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07255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2800" b="1" dirty="0">
                <a:solidFill>
                  <a:sysClr val="windowText" lastClr="000000"/>
                </a:solidFill>
              </a:rPr>
              <a:t>Despesas federais de ações e serviços públicos de saúde</a:t>
            </a:r>
            <a:r>
              <a:rPr lang="pt-BR" sz="2800" b="1" baseline="0" dirty="0">
                <a:solidFill>
                  <a:sysClr val="windowText" lastClr="000000"/>
                </a:solidFill>
              </a:rPr>
              <a:t> </a:t>
            </a:r>
          </a:p>
          <a:p>
            <a:pPr>
              <a:defRPr sz="2800" b="1">
                <a:solidFill>
                  <a:sysClr val="windowText" lastClr="000000"/>
                </a:solidFill>
              </a:defRPr>
            </a:pPr>
            <a:r>
              <a:rPr lang="pt-BR" sz="2800" b="1" baseline="0" dirty="0">
                <a:solidFill>
                  <a:sysClr val="windowText" lastClr="000000"/>
                </a:solidFill>
              </a:rPr>
              <a:t>(% da RCL)</a:t>
            </a:r>
            <a:endParaRPr lang="pt-BR" sz="28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4.9086632366393365E-2"/>
          <c:y val="6.970131904974444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8.0748887367339955E-2"/>
          <c:y val="0.231857832227613"/>
          <c:w val="0.9059660884780707"/>
          <c:h val="0.69423771577396209"/>
        </c:manualLayout>
      </c:layout>
      <c:lineChart>
        <c:grouping val="stacked"/>
        <c:varyColors val="0"/>
        <c:ser>
          <c:idx val="0"/>
          <c:order val="0"/>
          <c:spPr>
            <a:ln w="444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6570048309178744E-2"/>
                  <c:y val="-4.669827993136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B6-45BF-BA77-13516C809442}"/>
                </c:ext>
              </c:extLst>
            </c:dLbl>
            <c:dLbl>
              <c:idx val="1"/>
              <c:layout>
                <c:manualLayout>
                  <c:x val="-8.4541062801932361E-3"/>
                  <c:y val="-4.669827993136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B6-45BF-BA77-13516C809442}"/>
                </c:ext>
              </c:extLst>
            </c:dLbl>
            <c:dLbl>
              <c:idx val="3"/>
              <c:layout>
                <c:manualLayout>
                  <c:x val="-1.2077294685990426E-2"/>
                  <c:y val="-5.5454207418499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B6-45BF-BA77-13516C809442}"/>
                </c:ext>
              </c:extLst>
            </c:dLbl>
            <c:dLbl>
              <c:idx val="4"/>
              <c:layout>
                <c:manualLayout>
                  <c:x val="2.415458937197979E-3"/>
                  <c:y val="-2.0430497469973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B6-45BF-BA77-13516C809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'2017'!$Q$15:$Q$20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'2017'!$U$15:$U$20</c:f>
              <c:numCache>
                <c:formatCode>0.00%</c:formatCode>
                <c:ptCount val="6"/>
                <c:pt idx="0">
                  <c:v>0.15771733025047419</c:v>
                </c:pt>
                <c:pt idx="1">
                  <c:v>0.14505633437221976</c:v>
                </c:pt>
                <c:pt idx="2">
                  <c:v>0.13500663398196583</c:v>
                </c:pt>
                <c:pt idx="3">
                  <c:v>0.24693115931497053</c:v>
                </c:pt>
                <c:pt idx="4">
                  <c:v>0.21807784965428165</c:v>
                </c:pt>
                <c:pt idx="5">
                  <c:v>0.12656190614835869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3B6-45BF-BA77-13516C8094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2645920"/>
        <c:axId val="1182646336"/>
      </c:lineChart>
      <c:catAx>
        <c:axId val="118264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82646336"/>
        <c:crosses val="autoZero"/>
        <c:auto val="1"/>
        <c:lblAlgn val="ctr"/>
        <c:lblOffset val="100"/>
        <c:noMultiLvlLbl val="0"/>
      </c:catAx>
      <c:valAx>
        <c:axId val="1182646336"/>
        <c:scaling>
          <c:orientation val="minMax"/>
          <c:min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8264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17147856517939E-2"/>
          <c:y val="0.19444444444444445"/>
          <c:w val="0.8966272965879265"/>
          <c:h val="0.698156167979002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'Série Histórica IPCA'!$N$294:$N$297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'Série Histórica IPCA'!$Q$294:$Q$297</c:f>
              <c:numCache>
                <c:formatCode>0.0</c:formatCode>
                <c:ptCount val="4"/>
                <c:pt idx="0">
                  <c:v>3.2290953238505669</c:v>
                </c:pt>
                <c:pt idx="1">
                  <c:v>6.7966389435299668</c:v>
                </c:pt>
                <c:pt idx="2">
                  <c:v>6.8</c:v>
                </c:pt>
                <c:pt idx="3">
                  <c:v>3.6796455303411792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6B-42EB-895C-0E5CDD7B4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300303"/>
        <c:axId val="1327924991"/>
      </c:barChart>
      <c:catAx>
        <c:axId val="1458300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27924991"/>
        <c:crosses val="autoZero"/>
        <c:auto val="1"/>
        <c:lblAlgn val="ctr"/>
        <c:lblOffset val="100"/>
        <c:noMultiLvlLbl val="0"/>
      </c:catAx>
      <c:valAx>
        <c:axId val="1327924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8300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47594050743664E-2"/>
          <c:y val="0.14418972332015811"/>
          <c:w val="0.89019685039370078"/>
          <c:h val="0.7433336445592522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3.3333333333333333E-2"/>
                  <c:y val="6.9444444444444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7A-4A4C-9983-7270B1526D9D}"/>
                </c:ext>
              </c:extLst>
            </c:dLbl>
            <c:dLbl>
              <c:idx val="6"/>
              <c:layout>
                <c:manualLayout>
                  <c:x val="-2.2222222222222223E-2"/>
                  <c:y val="-4.1666666666666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7A-4A4C-9983-7270B1526D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Plan1!$P$29:$P$37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Plan1!$V$29:$V$37</c:f>
              <c:numCache>
                <c:formatCode>0.0</c:formatCode>
                <c:ptCount val="9"/>
                <c:pt idx="0">
                  <c:v>579.34461463603509</c:v>
                </c:pt>
                <c:pt idx="1">
                  <c:v>597.72731897905544</c:v>
                </c:pt>
                <c:pt idx="2">
                  <c:v>591.96938405025139</c:v>
                </c:pt>
                <c:pt idx="3">
                  <c:v>573.44871996404675</c:v>
                </c:pt>
                <c:pt idx="4">
                  <c:v>593.96287365682963</c:v>
                </c:pt>
                <c:pt idx="5">
                  <c:v>581.22181038054475</c:v>
                </c:pt>
                <c:pt idx="6">
                  <c:v>581.8257090121981</c:v>
                </c:pt>
                <c:pt idx="7">
                  <c:v>573.04452304825202</c:v>
                </c:pt>
                <c:pt idx="8">
                  <c:v>535.29492214365052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7A-4A4C-9983-7270B1526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2127056"/>
        <c:axId val="1722133584"/>
      </c:lineChart>
      <c:catAx>
        <c:axId val="172212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22133584"/>
        <c:crosses val="autoZero"/>
        <c:auto val="1"/>
        <c:lblAlgn val="ctr"/>
        <c:lblOffset val="100"/>
        <c:noMultiLvlLbl val="0"/>
      </c:catAx>
      <c:valAx>
        <c:axId val="1722133584"/>
        <c:scaling>
          <c:orientation val="minMax"/>
          <c:min val="5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172212705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2"/>
                </a:solidFill>
                <a:latin typeface="Palatino Linotype"/>
                <a:ea typeface="+mn-ea"/>
                <a:cs typeface="Palatino Linotype"/>
              </a:defRPr>
            </a:pPr>
            <a:r>
              <a:rPr lang="pt-BR" sz="3200" dirty="0">
                <a:solidFill>
                  <a:schemeClr val="tx2"/>
                </a:solidFill>
                <a:latin typeface="Palatino Linotype"/>
                <a:cs typeface="Palatino Linotype"/>
              </a:rPr>
              <a:t>Evolução do piso federal de aplicação em </a:t>
            </a:r>
            <a:r>
              <a:rPr lang="pt-BR" sz="3200" dirty="0" err="1">
                <a:solidFill>
                  <a:schemeClr val="tx2"/>
                </a:solidFill>
                <a:latin typeface="Palatino Linotype"/>
                <a:cs typeface="Palatino Linotype"/>
              </a:rPr>
              <a:t>Asps</a:t>
            </a:r>
            <a:r>
              <a:rPr lang="pt-BR" sz="3200" dirty="0">
                <a:solidFill>
                  <a:schemeClr val="tx2"/>
                </a:solidFill>
                <a:latin typeface="Palatino Linotype"/>
                <a:cs typeface="Palatino Linotype"/>
              </a:rPr>
              <a:t> em relação a RCL</a:t>
            </a:r>
            <a:r>
              <a:rPr lang="pt-BR" sz="3200" baseline="0" dirty="0">
                <a:solidFill>
                  <a:schemeClr val="tx2"/>
                </a:solidFill>
                <a:latin typeface="Palatino Linotype"/>
                <a:cs typeface="Palatino Linotype"/>
              </a:rPr>
              <a:t> (%)</a:t>
            </a:r>
            <a:endParaRPr lang="pt-BR" sz="3200" dirty="0">
              <a:solidFill>
                <a:schemeClr val="tx2"/>
              </a:solidFill>
              <a:latin typeface="Palatino Linotype"/>
              <a:cs typeface="Palatino Linotype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35914967903839E-2"/>
          <c:y val="0.26311653116531197"/>
          <c:w val="0.93229508262968297"/>
          <c:h val="0.6724748735676330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Plan3!$A$2:$A$24</c:f>
              <c:strCache>
                <c:ptCount val="2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2017*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  <c:pt idx="12">
                  <c:v>2026</c:v>
                </c:pt>
                <c:pt idx="13">
                  <c:v>2027</c:v>
                </c:pt>
                <c:pt idx="14">
                  <c:v>2028</c:v>
                </c:pt>
                <c:pt idx="15">
                  <c:v>2029</c:v>
                </c:pt>
                <c:pt idx="16">
                  <c:v>2030</c:v>
                </c:pt>
                <c:pt idx="17">
                  <c:v>2031</c:v>
                </c:pt>
                <c:pt idx="18">
                  <c:v>2032</c:v>
                </c:pt>
                <c:pt idx="19">
                  <c:v>2033</c:v>
                </c:pt>
                <c:pt idx="20">
                  <c:v>2034</c:v>
                </c:pt>
                <c:pt idx="21">
                  <c:v>2035</c:v>
                </c:pt>
                <c:pt idx="22">
                  <c:v>2036</c:v>
                </c:pt>
              </c:strCache>
            </c:strRef>
          </c:cat>
          <c:val>
            <c:numRef>
              <c:f>Plan3!$D$2:$D$24</c:f>
              <c:numCache>
                <c:formatCode>0.00%</c:formatCode>
                <c:ptCount val="23"/>
                <c:pt idx="0">
                  <c:v>0.143240528407063</c:v>
                </c:pt>
                <c:pt idx="1">
                  <c:v>0.14840122320534699</c:v>
                </c:pt>
                <c:pt idx="2">
                  <c:v>0.149648556899976</c:v>
                </c:pt>
                <c:pt idx="3">
                  <c:v>0.15</c:v>
                </c:pt>
                <c:pt idx="4">
                  <c:v>0.14464484372939501</c:v>
                </c:pt>
                <c:pt idx="5">
                  <c:v>0.141173601147216</c:v>
                </c:pt>
                <c:pt idx="6">
                  <c:v>0.13745524152570299</c:v>
                </c:pt>
                <c:pt idx="7">
                  <c:v>0.133834819465905</c:v>
                </c:pt>
                <c:pt idx="8">
                  <c:v>0.130309755398612</c:v>
                </c:pt>
                <c:pt idx="9">
                  <c:v>0.12687753769766799</c:v>
                </c:pt>
                <c:pt idx="10">
                  <c:v>0.12353572089043099</c:v>
                </c:pt>
                <c:pt idx="11">
                  <c:v>0.120281923915355</c:v>
                </c:pt>
                <c:pt idx="12">
                  <c:v>0.11711382842547401</c:v>
                </c:pt>
                <c:pt idx="13">
                  <c:v>0.11402917713657</c:v>
                </c:pt>
                <c:pt idx="14">
                  <c:v>0.111025772218841</c:v>
                </c:pt>
                <c:pt idx="15">
                  <c:v>0.108101473730944</c:v>
                </c:pt>
                <c:pt idx="16">
                  <c:v>0.105254198095268</c:v>
                </c:pt>
                <c:pt idx="17">
                  <c:v>0.10248191661337799</c:v>
                </c:pt>
                <c:pt idx="18">
                  <c:v>9.9782654020557401E-2</c:v>
                </c:pt>
                <c:pt idx="19">
                  <c:v>9.7154487078421406E-2</c:v>
                </c:pt>
                <c:pt idx="20">
                  <c:v>9.4595543204598495E-2</c:v>
                </c:pt>
                <c:pt idx="21">
                  <c:v>9.2103999138507503E-2</c:v>
                </c:pt>
                <c:pt idx="22">
                  <c:v>8.9678079642274394E-2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0E-674C-9CD9-1C0FF4752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1552968"/>
        <c:axId val="2082060792"/>
      </c:lineChart>
      <c:catAx>
        <c:axId val="2081552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82060792"/>
        <c:crosses val="autoZero"/>
        <c:auto val="1"/>
        <c:lblAlgn val="ctr"/>
        <c:lblOffset val="100"/>
        <c:noMultiLvlLbl val="0"/>
      </c:catAx>
      <c:valAx>
        <c:axId val="2082060792"/>
        <c:scaling>
          <c:orientation val="minMax"/>
          <c:min val="7.0000000000000007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81552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projeções!$P$1</c:f>
              <c:strCache>
                <c:ptCount val="1"/>
                <c:pt idx="0">
                  <c:v>Orçamento ASPS per capita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projeções!$G$2:$G$21</c:f>
              <c:numCache>
                <c:formatCode>General</c:formatCode>
                <c:ptCount val="2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</c:numCache>
            </c:numRef>
          </c:cat>
          <c:val>
            <c:numRef>
              <c:f>projeções!$P$2:$P$21</c:f>
              <c:numCache>
                <c:formatCode>_-* #,##0_-;\-* #,##0_-;_-* "-"??_-;_-@_-</c:formatCode>
                <c:ptCount val="20"/>
                <c:pt idx="0">
                  <c:v>593.96287365682963</c:v>
                </c:pt>
                <c:pt idx="1">
                  <c:v>581.22181038054475</c:v>
                </c:pt>
                <c:pt idx="2">
                  <c:v>581.82570901219799</c:v>
                </c:pt>
                <c:pt idx="3">
                  <c:v>572.93645617392406</c:v>
                </c:pt>
                <c:pt idx="4">
                  <c:v>535.24827923089185</c:v>
                </c:pt>
                <c:pt idx="5">
                  <c:v>532.76762590021906</c:v>
                </c:pt>
                <c:pt idx="6">
                  <c:v>529.18176509365207</c:v>
                </c:pt>
                <c:pt idx="7">
                  <c:v>524.50795978277051</c:v>
                </c:pt>
                <c:pt idx="8">
                  <c:v>521.28797812275127</c:v>
                </c:pt>
                <c:pt idx="9">
                  <c:v>518.24179075455675</c:v>
                </c:pt>
                <c:pt idx="10">
                  <c:v>515.36758872470273</c:v>
                </c:pt>
                <c:pt idx="11">
                  <c:v>512.66378733148179</c:v>
                </c:pt>
                <c:pt idx="12">
                  <c:v>510.12674168810707</c:v>
                </c:pt>
                <c:pt idx="13">
                  <c:v>507.7512071925409</c:v>
                </c:pt>
                <c:pt idx="14">
                  <c:v>505.5346517801301</c:v>
                </c:pt>
                <c:pt idx="15">
                  <c:v>503.47623106440551</c:v>
                </c:pt>
                <c:pt idx="16">
                  <c:v>501.57241596946176</c:v>
                </c:pt>
                <c:pt idx="17">
                  <c:v>499.81908387039658</c:v>
                </c:pt>
                <c:pt idx="18">
                  <c:v>498.2126680034404</c:v>
                </c:pt>
                <c:pt idx="19">
                  <c:v>496.7514030762319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90A-004D-997E-3EAE7EAE7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2131408"/>
        <c:axId val="1722127600"/>
      </c:lineChart>
      <c:lineChart>
        <c:grouping val="stacked"/>
        <c:varyColors val="0"/>
        <c:ser>
          <c:idx val="1"/>
          <c:order val="1"/>
          <c:tx>
            <c:strRef>
              <c:f>projeções!$Q$1</c:f>
              <c:strCache>
                <c:ptCount val="1"/>
                <c:pt idx="0">
                  <c:v>Orçamento ASPS per capita (população idosa) - eixo à direita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projeções!$A$2:$A$21</c:f>
              <c:numCache>
                <c:formatCode>General</c:formatCode>
                <c:ptCount val="20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</c:numCache>
            </c:numRef>
          </c:cat>
          <c:val>
            <c:numRef>
              <c:f>projeções!$Q$2:$Q$21</c:f>
              <c:numCache>
                <c:formatCode>_-* #,##0_-;\-* #,##0_-;_-* "-"??_-;_-@_-</c:formatCode>
                <c:ptCount val="20"/>
                <c:pt idx="0">
                  <c:v>4569.7998247365576</c:v>
                </c:pt>
                <c:pt idx="1">
                  <c:v>4324.0134658713278</c:v>
                </c:pt>
                <c:pt idx="2">
                  <c:v>4202.3950788922184</c:v>
                </c:pt>
                <c:pt idx="3">
                  <c:v>4017.6920351972135</c:v>
                </c:pt>
                <c:pt idx="4">
                  <c:v>3644.3358693079253</c:v>
                </c:pt>
                <c:pt idx="5">
                  <c:v>3522.3277829272861</c:v>
                </c:pt>
                <c:pt idx="6">
                  <c:v>3398.2701546078506</c:v>
                </c:pt>
                <c:pt idx="7">
                  <c:v>3273.5036127829608</c:v>
                </c:pt>
                <c:pt idx="8">
                  <c:v>3164.2001687511793</c:v>
                </c:pt>
                <c:pt idx="9">
                  <c:v>3061.462454066695</c:v>
                </c:pt>
                <c:pt idx="10">
                  <c:v>2964.6216627342551</c:v>
                </c:pt>
                <c:pt idx="11">
                  <c:v>2873.8050859032573</c:v>
                </c:pt>
                <c:pt idx="12">
                  <c:v>2789.2001507257464</c:v>
                </c:pt>
                <c:pt idx="13">
                  <c:v>2710.5773035718598</c:v>
                </c:pt>
                <c:pt idx="14">
                  <c:v>2637.2900142067865</c:v>
                </c:pt>
                <c:pt idx="15">
                  <c:v>2569.0073063913133</c:v>
                </c:pt>
                <c:pt idx="16">
                  <c:v>2504.3698790839076</c:v>
                </c:pt>
                <c:pt idx="17">
                  <c:v>2441.7453936928691</c:v>
                </c:pt>
                <c:pt idx="18">
                  <c:v>2380.3011906574693</c:v>
                </c:pt>
                <c:pt idx="19">
                  <c:v>2320.3262403296826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90A-004D-997E-3EAE7EAE7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2128688"/>
        <c:axId val="1722131952"/>
      </c:lineChart>
      <c:catAx>
        <c:axId val="172213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22127600"/>
        <c:crosses val="autoZero"/>
        <c:auto val="1"/>
        <c:lblAlgn val="ctr"/>
        <c:lblOffset val="100"/>
        <c:noMultiLvlLbl val="0"/>
      </c:catAx>
      <c:valAx>
        <c:axId val="1722127600"/>
        <c:scaling>
          <c:orientation val="minMax"/>
          <c:min val="4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22131408"/>
        <c:crosses val="autoZero"/>
        <c:crossBetween val="between"/>
      </c:valAx>
      <c:valAx>
        <c:axId val="1722131952"/>
        <c:scaling>
          <c:orientation val="minMax"/>
          <c:min val="2000"/>
        </c:scaling>
        <c:delete val="0"/>
        <c:axPos val="r"/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22128688"/>
        <c:crosses val="max"/>
        <c:crossBetween val="between"/>
      </c:valAx>
      <c:catAx>
        <c:axId val="1722128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22131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'[base PLOA 22.xlsx]Plan1'!$I$5:$I$13</c:f>
              <c:numCache>
                <c:formatCode>0_ ;\-0\ 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'[base PLOA 22.xlsx]Plan1'!$K$5:$K$13</c:f>
              <c:numCache>
                <c:formatCode>_(* #,##0.00_);_(* \(#,##0.00\);_(* "-"??_);_(@_)</c:formatCode>
                <c:ptCount val="9"/>
                <c:pt idx="0">
                  <c:v>1.9393366367699991</c:v>
                </c:pt>
                <c:pt idx="1">
                  <c:v>1.80713310827</c:v>
                </c:pt>
                <c:pt idx="2">
                  <c:v>1.39600063933</c:v>
                </c:pt>
                <c:pt idx="3">
                  <c:v>1.3599105259399999</c:v>
                </c:pt>
                <c:pt idx="4">
                  <c:v>1.1126156333999999</c:v>
                </c:pt>
                <c:pt idx="5">
                  <c:v>1.26040518786</c:v>
                </c:pt>
                <c:pt idx="6">
                  <c:v>1.1459247743300001</c:v>
                </c:pt>
                <c:pt idx="7">
                  <c:v>1.0231394250000001</c:v>
                </c:pt>
                <c:pt idx="8">
                  <c:v>1.104480787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F-9443-88B7-F77BBFB549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478784"/>
        <c:axId val="153513920"/>
      </c:barChart>
      <c:catAx>
        <c:axId val="167478784"/>
        <c:scaling>
          <c:orientation val="minMax"/>
        </c:scaling>
        <c:delete val="0"/>
        <c:axPos val="b"/>
        <c:numFmt formatCode="0_ ;\-0\ " sourceLinked="1"/>
        <c:majorTickMark val="out"/>
        <c:minorTickMark val="none"/>
        <c:tickLblPos val="nextTo"/>
        <c:crossAx val="153513920"/>
        <c:crosses val="autoZero"/>
        <c:auto val="1"/>
        <c:lblAlgn val="ctr"/>
        <c:lblOffset val="100"/>
        <c:noMultiLvlLbl val="0"/>
      </c:catAx>
      <c:valAx>
        <c:axId val="153513920"/>
        <c:scaling>
          <c:orientation val="minMax"/>
          <c:min val="0.5"/>
        </c:scaling>
        <c:delete val="0"/>
        <c:axPos val="l"/>
        <c:numFmt formatCode="_(* #,##0.00_);_(* \(#,##0.00\);_(* &quot;-&quot;??_);_(@_)" sourceLinked="1"/>
        <c:majorTickMark val="out"/>
        <c:minorTickMark val="none"/>
        <c:tickLblPos val="nextTo"/>
        <c:crossAx val="1674787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29FF9-E93C-934F-ABC6-4C7D7343D929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CDF37-4AE8-F648-A53F-95BB65B599A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03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Espaço Reservado para Imagem de Slide 1">
            <a:extLst>
              <a:ext uri="{FF2B5EF4-FFF2-40B4-BE49-F238E27FC236}">
                <a16:creationId xmlns:a16="http://schemas.microsoft.com/office/drawing/2014/main" id="{259E0752-3954-154E-8798-09B2EA52CA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7570" name="Espaço Reservado para Anotações 2">
            <a:extLst>
              <a:ext uri="{FF2B5EF4-FFF2-40B4-BE49-F238E27FC236}">
                <a16:creationId xmlns:a16="http://schemas.microsoft.com/office/drawing/2014/main" id="{6AD88794-E1D7-D441-9D21-94D0B2AF42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237571" name="Espaço Reservado para Número de Slide 3">
            <a:extLst>
              <a:ext uri="{FF2B5EF4-FFF2-40B4-BE49-F238E27FC236}">
                <a16:creationId xmlns:a16="http://schemas.microsoft.com/office/drawing/2014/main" id="{542D64C0-1FEE-E74C-B91D-D06F945405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1D43D1-6CEE-C545-B0E7-76C03E9D37C8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884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5582-087E-4DFA-B3EC-A8311A4B7DC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22/09/2021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E1D7-FFC0-48F1-AD41-99FDAA4E6EED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820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5582-087E-4DFA-B3EC-A8311A4B7DC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22/09/2021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E1D7-FFC0-48F1-AD41-99FDAA4E6EED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401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30"/>
            <a:ext cx="1971675" cy="581183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9" y="365130"/>
            <a:ext cx="5800725" cy="581183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5582-087E-4DFA-B3EC-A8311A4B7DC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22/09/2021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E1D7-FFC0-48F1-AD41-99FDAA4E6EED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9692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3535C70-EDBF-0E4D-9E0D-3D31C781DE92}" type="datetime1">
              <a:rPr lang="pt-BR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Arthur Chioro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FEBEB0A-9E3D-4B14-9782-E2AE3DA60D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19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AA7E-6EF0-1C45-9A95-194ED976A0A7}" type="datetime1">
              <a:rPr lang="pt-BR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Arthur Chioro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FEBEB0A-9E3D-4B14-9782-E2AE3DA60D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010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EB64-999C-DB4A-882B-22F4FAC5AE74}" type="datetime1">
              <a:rPr lang="pt-BR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Arthur Chioro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FEBEB0A-9E3D-4B14-9782-E2AE3DA60D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819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13A2-8618-FD49-AD4B-CD6672DF793A}" type="datetime1">
              <a:rPr lang="pt-BR" smtClean="0"/>
              <a:t>22/09/2021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Arthur Chioro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FEBEB0A-9E3D-4B14-9782-E2AE3DA60D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3110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2CC9-22D9-8844-943E-34D1B2A570B3}" type="datetime1">
              <a:rPr lang="pt-BR" smtClean="0"/>
              <a:t>22/09/2021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Arthur Chioro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FEBEB0A-9E3D-4B14-9782-E2AE3DA60D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5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00220-5C45-484C-A35E-D6B5674F203D}" type="datetime1">
              <a:rPr lang="pt-BR" smtClean="0"/>
              <a:t>22/09/2021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Arthur Chioro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FEBEB0A-9E3D-4B14-9782-E2AE3DA60D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97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FACC-ECC1-E04C-98B8-FE9832B78E10}" type="datetime1">
              <a:rPr lang="pt-BR" smtClean="0"/>
              <a:t>22/09/2021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Arthur Chioro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FEBEB0A-9E3D-4B14-9782-E2AE3DA60D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34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36C7F-DFF8-E749-93A2-DEDF4255D8D3}" type="datetime1">
              <a:rPr lang="pt-BR" smtClean="0"/>
              <a:t>22/09/2021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Arthur Chioro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FEBEB0A-9E3D-4B14-9782-E2AE3DA60D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0590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5582-087E-4DFA-B3EC-A8311A4B7DC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22/09/2021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E1D7-FFC0-48F1-AD41-99FDAA4E6EED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0592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64C8-9016-D744-BC05-451614B0ECAB}" type="datetime1">
              <a:rPr lang="pt-BR" smtClean="0"/>
              <a:t>22/09/2021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Arthur Chioro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FEBEB0A-9E3D-4B14-9782-E2AE3DA60D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646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A3F3A-3056-6349-8CF2-A849B1781D27}" type="datetime1">
              <a:rPr lang="pt-BR" smtClean="0"/>
              <a:t>22/09/2021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Arthur Chioro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FEBEB0A-9E3D-4B14-9782-E2AE3DA60D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61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6096C-91C7-F54B-B105-2EC9404B4CB8}" type="datetime1">
              <a:rPr lang="pt-BR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Arthur Chioro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FEBEB0A-9E3D-4B14-9782-E2AE3DA60D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1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222A-D320-D541-9B71-6FB72003FF3E}" type="datetime1">
              <a:rPr lang="pt-BR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Arthur Chioro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FEBEB0A-9E3D-4B14-9782-E2AE3DA60D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05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F3EBF-F7DD-1141-870C-6D372C264CD1}" type="datetime1">
              <a:rPr lang="pt-BR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Arthur Chioro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FEBEB0A-9E3D-4B14-9782-E2AE3DA60D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72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CC60-F656-CF45-88C8-68BC422B496D}" type="datetime1">
              <a:rPr lang="pt-BR" smtClean="0"/>
              <a:t>22/09/2021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Arthur Chioro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FEBEB0A-9E3D-4B14-9782-E2AE3DA60D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131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6582-72CE-C540-B045-4EBF1D1652E6}" type="datetime1">
              <a:rPr lang="pt-BR" smtClean="0"/>
              <a:t>22/09/2021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Arthur Chioro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FEBEB0A-9E3D-4B14-9782-E2AE3DA60D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72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AAB8-28B8-144B-B441-BB1FAA5AEC30}" type="datetime1">
              <a:rPr lang="pt-BR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Arthur Chioro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FEBEB0A-9E3D-4B14-9782-E2AE3DA60D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41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2490-3331-8745-BE86-CBF0606F51B3}" type="datetime1">
              <a:rPr lang="pt-BR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Arthur Chioro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FEBEB0A-9E3D-4B14-9782-E2AE3DA60D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67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4EAB7B-F4EB-4CF4-B2C5-F0C9FCA2F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8C4ACB-2ECB-456D-BC49-7579F1927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F8B86A-30F1-4CFA-9AB8-A0C526B72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34C2-E08A-4AAC-8082-340C2BE61D76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8DF7AF-2159-47A9-9E73-43EB2EAA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1ABAFD-0D1A-4EE1-A771-D528B7F7F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99AB-F94E-4143-8D00-012EF825B6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74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5582-087E-4DFA-B3EC-A8311A4B7DC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22/09/2021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E1D7-FFC0-48F1-AD41-99FDAA4E6EED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60452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D71F0C-DD68-408D-9D66-C318188C7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A17CC6-04A3-43AB-905C-237A7E46B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C70228-2CB1-4D61-B945-9541D9903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34C2-E08A-4AAC-8082-340C2BE61D76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FB3C7E-F84A-465F-90A9-5AA4447E4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E24F96-5A44-4586-A880-AE4994F47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99AB-F94E-4143-8D00-012EF825B6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444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12DF9A-B6E7-4405-8C2B-E951A243D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FE4AC6-A2F2-4D0B-A5EE-E9C6CD1E3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9F28A6-5C9E-482B-BE61-96E525F66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34C2-E08A-4AAC-8082-340C2BE61D76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EB8814-5A91-4156-8659-6D3A83B58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D1D52C-0ADA-486C-AB65-0815167CC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99AB-F94E-4143-8D00-012EF825B6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473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02AA22-2DA8-4A97-89DE-74E1BBA31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322845-CA9E-49B1-AB97-615947279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584BCD4-4581-4E0B-B3C1-ACDD6C390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D374B7-9F6E-4CD0-AC70-81CB67E01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34C2-E08A-4AAC-8082-340C2BE61D76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14A09D-9536-4EB5-9546-FE66246B5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FFBC824-FF53-4C0C-985E-0124F913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99AB-F94E-4143-8D00-012EF825B6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97415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D2045-F2ED-49E9-9812-7F5607752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BC28C7-FE53-435E-B89E-AD64BE3FD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0D1F2E2-B887-466B-AE3B-21FD6C6F3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2025126-037C-44C8-9EC1-B281D119F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32B9E40-487A-4DF9-8D95-E14154D16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0BBB25A-A56C-40C0-8AE4-98C6EF1C8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34C2-E08A-4AAC-8082-340C2BE61D76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61BD5FB-1D11-43D0-AA5B-A7DDABC83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92D5E04-3249-493E-9E48-983ED8FB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99AB-F94E-4143-8D00-012EF825B6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0602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BCA5E6-E193-4BE3-B84E-2CD02B6EB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0DB5D24-CE5C-4739-9E11-7932FDC74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34C2-E08A-4AAC-8082-340C2BE61D76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938454C-8EDC-4E9A-A4A3-1A24F4472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07B02AA-B706-4F93-8662-4DA7D8DC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99AB-F94E-4143-8D00-012EF825B6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9649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E761268-55EC-43B5-82BD-1519FBB39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34C2-E08A-4AAC-8082-340C2BE61D76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0981440-A753-4205-B3A3-F1FB944DB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0E74043-B2E9-4547-839D-13FEF181F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99AB-F94E-4143-8D00-012EF825B6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883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E06EC-9DF3-46EB-92F0-447DDF841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114708-58A5-46B0-9D6D-CFCEC5EB5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C637DDD-E036-424F-A66C-25E194DE0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9F67F05-CF2F-49B7-86EA-D73A4B846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34C2-E08A-4AAC-8082-340C2BE61D76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389E17F-08C9-4875-B795-784B2C441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DEBAC1E-FF12-4C8E-8C34-0870FDEDB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99AB-F94E-4143-8D00-012EF825B6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93155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B8D717-672A-4709-AD6D-FC0186A7F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794D181-E4A9-4648-8CB3-17DED70D3C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FE0704E-61D0-4DCD-8F4A-CAB904A0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1E8264-55D0-453C-A71D-8D24BC110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34C2-E08A-4AAC-8082-340C2BE61D76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2F97C5-CEA4-4327-8873-288EFB76C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1D364C-E858-4844-B369-2B9D1AF2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99AB-F94E-4143-8D00-012EF825B6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988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9916EB-E160-464B-A4B2-D53B513C1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8F3EEAD-FCB3-453B-9912-721E927AF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6EA4BB-9D38-4FF4-A882-037BDC66F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34C2-E08A-4AAC-8082-340C2BE61D76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24BEAE-988F-4F3A-8EC0-55FDF88D0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03CB38-740E-4096-A531-F3F17B9EB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99AB-F94E-4143-8D00-012EF825B6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80305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4A3BDFE-42DC-4D40-905B-6693998865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49A7D56-F2A1-45DC-8007-069B6BF6A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2EA361-F2DC-455D-8A89-CE641CB4F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34C2-E08A-4AAC-8082-340C2BE61D76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17F42B-F855-4302-87E0-F4AAC6E2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F5A5F4-5D8E-421C-8881-C3D98AD15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99AB-F94E-4143-8D00-012EF825B6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88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5582-087E-4DFA-B3EC-A8311A4B7DC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22/09/2021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E1D7-FFC0-48F1-AD41-99FDAA4E6EED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61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5582-087E-4DFA-B3EC-A8311A4B7DC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22/09/2021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E1D7-FFC0-48F1-AD41-99FDAA4E6EED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456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5582-087E-4DFA-B3EC-A8311A4B7DC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22/09/2021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E1D7-FFC0-48F1-AD41-99FDAA4E6EED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699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5582-087E-4DFA-B3EC-A8311A4B7DC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22/09/2021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E1D7-FFC0-48F1-AD41-99FDAA4E6EED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9625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33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5582-087E-4DFA-B3EC-A8311A4B7DC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22/09/2021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E1D7-FFC0-48F1-AD41-99FDAA4E6EED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424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33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5582-087E-4DFA-B3EC-A8311A4B7DC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22/09/2021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E1D7-FFC0-48F1-AD41-99FDAA4E6EED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998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75582-087E-4DFA-B3EC-A8311A4B7DC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22/09/2021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4E1D7-FFC0-48F1-AD41-99FDAA4E6EED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719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0FD7DD91-4A81-1C4B-8DA2-BF41955F9CCC}" type="datetime1">
              <a:rPr lang="pt-BR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Arthur Chioro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0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AADF6CA-4208-4D10-9C22-B64689548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CACEF8-047C-4EA4-B77E-4AF832A99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F2AE0B-9D55-46B0-888D-CD49FEA2BD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734C2-E08A-4AAC-8082-340C2BE61D76}" type="datetimeFigureOut">
              <a:rPr lang="pt-BR" smtClean="0"/>
              <a:t>22/09/2021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4C6435-8279-4C3B-9B4B-FC16F43AD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F85C05-2AE0-4CDB-9C25-6DD547876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A99AB-F94E-4143-8D00-012EF825B6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79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D771565-42E5-8D46-9E37-E602D5EED7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31358" y="1842898"/>
            <a:ext cx="7081284" cy="1143000"/>
          </a:xfrm>
        </p:spPr>
        <p:txBody>
          <a:bodyPr>
            <a:noAutofit/>
          </a:bodyPr>
          <a:lstStyle/>
          <a:p>
            <a:pPr algn="ctr">
              <a:defRPr/>
            </a:pPr>
            <a:br>
              <a:rPr lang="pt-BR" alt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pt-BR" sz="2800" dirty="0" err="1"/>
              <a:t>Orçamento</a:t>
            </a:r>
            <a:r>
              <a:rPr lang="pt-BR" sz="2800" dirty="0"/>
              <a:t> </a:t>
            </a:r>
            <a:r>
              <a:rPr lang="pt-BR" sz="2800" dirty="0" err="1"/>
              <a:t>púlico</a:t>
            </a:r>
            <a:r>
              <a:rPr lang="pt-BR" sz="2800" dirty="0"/>
              <a:t>  para a </a:t>
            </a:r>
            <a:r>
              <a:rPr lang="pt-BR" sz="2800" dirty="0" err="1"/>
              <a:t>saúde</a:t>
            </a:r>
            <a:r>
              <a:rPr lang="pt-BR" sz="2800" dirty="0"/>
              <a:t> e educação</a:t>
            </a:r>
            <a:br>
              <a:rPr lang="pt-BR" sz="2800" dirty="0"/>
            </a:br>
            <a:r>
              <a:rPr lang="pt-BR" sz="2800" dirty="0"/>
              <a:t>Perspectivas para 2022</a:t>
            </a:r>
            <a:endParaRPr lang="pt-BR" altLang="pt-BR" sz="2800" b="1" i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36546" name="Text Box 4">
            <a:extLst>
              <a:ext uri="{FF2B5EF4-FFF2-40B4-BE49-F238E27FC236}">
                <a16:creationId xmlns:a16="http://schemas.microsoft.com/office/drawing/2014/main" id="{C44A82A1-C519-044E-9F2F-29F73ADDF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4575175"/>
            <a:ext cx="5473700" cy="150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20</a:t>
            </a:r>
            <a:r>
              <a:rPr kumimoji="0" lang="en-US" alt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21</a:t>
            </a:r>
            <a:endParaRPr kumimoji="0" lang="bg-BG" altLang="pt-B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Arthur Chioro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Lascol - Unifesp</a:t>
            </a:r>
            <a:endParaRPr kumimoji="0" lang="pt-BR" alt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" name="Picture 6" descr="page1image26792416">
            <a:extLst>
              <a:ext uri="{FF2B5EF4-FFF2-40B4-BE49-F238E27FC236}">
                <a16:creationId xmlns:a16="http://schemas.microsoft.com/office/drawing/2014/main" id="{D3B5DE34-F8E9-8145-9247-259270A28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42" y="6008469"/>
            <a:ext cx="1512000" cy="86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page1image26790128">
            <a:extLst>
              <a:ext uri="{FF2B5EF4-FFF2-40B4-BE49-F238E27FC236}">
                <a16:creationId xmlns:a16="http://schemas.microsoft.com/office/drawing/2014/main" id="{10367A6A-A2FF-7543-8538-A0972F5E8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50" y="4947689"/>
            <a:ext cx="720000" cy="84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BABA5F9-EF17-7944-A34A-8D27A2ECDD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253" y="5093427"/>
            <a:ext cx="1613988" cy="16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5294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2E34EE-2931-411A-AEB3-906DD2BFB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Orçamento ASPS (R$ bilhões) – retomada das regras fiscais em 2021 (LOA) 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FEDE9B31-BAE4-42E1-9DEC-B9069C82A9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445019"/>
              </p:ext>
            </p:extLst>
          </p:nvPr>
        </p:nvGraphicFramePr>
        <p:xfrm>
          <a:off x="628650" y="2226469"/>
          <a:ext cx="5801967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D290E268-1F23-6743-A0DF-7DB71C4D6D83}"/>
              </a:ext>
            </a:extLst>
          </p:cNvPr>
          <p:cNvSpPr txBox="1"/>
          <p:nvPr/>
        </p:nvSpPr>
        <p:spPr>
          <a:xfrm>
            <a:off x="1087395" y="5788550"/>
            <a:ext cx="6768494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PLOA 2022 = </a:t>
            </a:r>
            <a:r>
              <a:rPr lang="pt-BR" sz="3200" dirty="0" err="1"/>
              <a:t>R</a:t>
            </a:r>
            <a:r>
              <a:rPr lang="pt-BR" sz="3200" dirty="0"/>
              <a:t>$ 134,48 bilhões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80BB8BA-8CD4-904F-8B49-1F4D0230D891}"/>
              </a:ext>
            </a:extLst>
          </p:cNvPr>
          <p:cNvSpPr/>
          <p:nvPr/>
        </p:nvSpPr>
        <p:spPr>
          <a:xfrm>
            <a:off x="6341166" y="2727221"/>
            <a:ext cx="2335696" cy="21711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Créditos</a:t>
            </a:r>
            <a:r>
              <a:rPr lang="pt-BR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Pts val="1100"/>
              <a:buFontTx/>
              <a:buNone/>
              <a:tabLst/>
              <a:defRPr/>
            </a:pPr>
            <a:r>
              <a:rPr lang="pt-BR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Extraordinários:</a:t>
            </a: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Pts val="1100"/>
              <a:buFontTx/>
              <a:buNone/>
              <a:tabLst/>
              <a:defRPr/>
            </a:pPr>
            <a:r>
              <a:rPr lang="pt-BR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Pts val="1100"/>
              <a:buFontTx/>
              <a:buNone/>
              <a:tabLst/>
              <a:defRPr/>
            </a:pPr>
            <a:r>
              <a:rPr lang="pt-BR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t-BR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$ 178 bi</a:t>
            </a: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Pts val="1100"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117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61AFA-56F7-491E-A8E5-98427E96F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739948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LDO Saúde - 2022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16A378-C866-4EBF-ADB0-6E4FF7368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070" y="2453845"/>
            <a:ext cx="7740098" cy="3855865"/>
          </a:xfrm>
        </p:spPr>
        <p:txBody>
          <a:bodyPr>
            <a:normAutofit/>
          </a:bodyPr>
          <a:lstStyle/>
          <a:p>
            <a:r>
              <a:rPr lang="pt-BR" b="1" dirty="0"/>
              <a:t>Menos </a:t>
            </a:r>
            <a:r>
              <a:rPr lang="pt-BR" b="1" dirty="0" err="1"/>
              <a:t>R</a:t>
            </a:r>
            <a:r>
              <a:rPr lang="pt-BR" b="1" dirty="0"/>
              <a:t>$ 43,5 bi em 2022</a:t>
            </a:r>
          </a:p>
          <a:p>
            <a:r>
              <a:rPr lang="pt-BR" b="1" dirty="0"/>
              <a:t>diminuição de </a:t>
            </a:r>
            <a:r>
              <a:rPr lang="pt-BR" b="1" dirty="0" err="1"/>
              <a:t>R</a:t>
            </a:r>
            <a:r>
              <a:rPr lang="pt-BR" b="1" dirty="0"/>
              <a:t>$ 40 bi para enfrentamento da pandemia </a:t>
            </a:r>
          </a:p>
          <a:p>
            <a:pPr marL="0" indent="0">
              <a:buNone/>
            </a:pPr>
            <a:r>
              <a:rPr lang="pt-BR" dirty="0"/>
              <a:t>                         (somente </a:t>
            </a:r>
            <a:r>
              <a:rPr lang="pt-BR" dirty="0" err="1"/>
              <a:t>R</a:t>
            </a:r>
            <a:r>
              <a:rPr lang="pt-BR" dirty="0"/>
              <a:t>$ 7,1 bi contra </a:t>
            </a:r>
            <a:r>
              <a:rPr lang="pt-BR" dirty="0" err="1"/>
              <a:t>R</a:t>
            </a:r>
            <a:r>
              <a:rPr lang="pt-BR" dirty="0"/>
              <a:t>$ 47,7 em 2021)</a:t>
            </a:r>
          </a:p>
          <a:p>
            <a:r>
              <a:rPr lang="pt-BR" dirty="0"/>
              <a:t>Em 2021, 13% do orçamento ASPS são emendas parlamentares (R$ 17,6 bilhões)</a:t>
            </a:r>
          </a:p>
          <a:p>
            <a:r>
              <a:rPr lang="pt-BR" dirty="0"/>
              <a:t>Em 2022, PLOA já nasce com 8 bi em emendas (6%)</a:t>
            </a:r>
          </a:p>
          <a:p>
            <a:pPr algn="just"/>
            <a:r>
              <a:rPr lang="pt-BR" b="1" dirty="0"/>
              <a:t>Economia política do processo (atendimento às expectativas do mercado e controle de recursos por grupos de pressão situados nos poderes institucionais).</a:t>
            </a:r>
          </a:p>
          <a:p>
            <a:pPr algn="just"/>
            <a:r>
              <a:rPr lang="pt-BR" b="1" dirty="0"/>
              <a:t>Austeridade (regra fiscal) = eficiência alocativa?</a:t>
            </a:r>
          </a:p>
          <a:p>
            <a:pPr algn="just"/>
            <a:endParaRPr lang="pt-BR" b="1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439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EAD658CF-BC80-4DD9-96C1-D7D0386579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9323" y="1065595"/>
          <a:ext cx="8226028" cy="4424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8A35D89B-512D-4781-9DC6-193CB30744B4}"/>
              </a:ext>
            </a:extLst>
          </p:cNvPr>
          <p:cNvSpPr/>
          <p:nvPr/>
        </p:nvSpPr>
        <p:spPr>
          <a:xfrm>
            <a:off x="-417909" y="5636419"/>
            <a:ext cx="8015288" cy="307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Siop</a:t>
            </a:r>
            <a:r>
              <a:rPr lang="pt-B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STN. Entre 2017 e 2021, empenho. Para 2022, PLOA.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2495336-705A-4B79-9AD0-6877AFC805A2}"/>
              </a:ext>
            </a:extLst>
          </p:cNvPr>
          <p:cNvSpPr txBox="1"/>
          <p:nvPr/>
        </p:nvSpPr>
        <p:spPr>
          <a:xfrm>
            <a:off x="6997303" y="1210866"/>
            <a:ext cx="2050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pt-BR" sz="1500" b="1" dirty="0">
                <a:solidFill>
                  <a:srgbClr val="FF0000"/>
                </a:solidFill>
                <a:latin typeface="Calibri"/>
              </a:rPr>
              <a:t>Caso valesse EC 86 (15% da RCL), seriam R$ 25 bilhões a mais para o SUS</a:t>
            </a:r>
          </a:p>
        </p:txBody>
      </p:sp>
      <p:sp>
        <p:nvSpPr>
          <p:cNvPr id="7" name="Seta: para Cima 6">
            <a:extLst>
              <a:ext uri="{FF2B5EF4-FFF2-40B4-BE49-F238E27FC236}">
                <a16:creationId xmlns:a16="http://schemas.microsoft.com/office/drawing/2014/main" id="{28731960-09DB-41CC-A230-A22B26D37758}"/>
              </a:ext>
            </a:extLst>
          </p:cNvPr>
          <p:cNvSpPr/>
          <p:nvPr/>
        </p:nvSpPr>
        <p:spPr>
          <a:xfrm>
            <a:off x="7711678" y="2293144"/>
            <a:ext cx="803672" cy="136088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pt-BR" sz="135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5588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3616CC2-E9A7-487C-994F-F56B92C686A3}"/>
              </a:ext>
            </a:extLst>
          </p:cNvPr>
          <p:cNvSpPr txBox="1">
            <a:spLocks/>
          </p:cNvSpPr>
          <p:nvPr/>
        </p:nvSpPr>
        <p:spPr>
          <a:xfrm>
            <a:off x="101599" y="886035"/>
            <a:ext cx="8709629" cy="115755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>
                <a:solidFill>
                  <a:schemeClr val="bg1"/>
                </a:solidFill>
              </a:rPr>
              <a:t>Orçamento da Fiocruz - despesas correntes e investimentos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(R$ bilhões, a preços de 2021)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C01C5EB-6376-4351-95FA-01C1813D2131}"/>
              </a:ext>
            </a:extLst>
          </p:cNvPr>
          <p:cNvSpPr txBox="1"/>
          <p:nvPr/>
        </p:nvSpPr>
        <p:spPr>
          <a:xfrm>
            <a:off x="628650" y="5447641"/>
            <a:ext cx="78660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Fonte: </a:t>
            </a:r>
            <a:r>
              <a:rPr lang="pt-BR" sz="1350" dirty="0" err="1"/>
              <a:t>Siop</a:t>
            </a:r>
            <a:r>
              <a:rPr lang="pt-BR" sz="1350" dirty="0"/>
              <a:t> e IBGE. Para 2019 e 2020, empenho. Para 2021, LOA atual. Para 2022, PLOA. Não inclui despesa de pessoal. IPCA médio. Elaboração própria.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2F3FAEE4-AA4E-41BE-B9A1-35DCE291D8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22646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6837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AE7498-FDBD-FD4F-B1BC-EEDB5E76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41" y="1843942"/>
            <a:ext cx="2370762" cy="315375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2400" b="1" dirty="0"/>
              <a:t>Orçamento federal de ações e serviços públicos de saúde </a:t>
            </a:r>
            <a:br>
              <a:rPr lang="pt-BR" sz="2400" b="1" dirty="0"/>
            </a:br>
            <a:r>
              <a:rPr lang="pt-BR" sz="2400" b="1" dirty="0"/>
              <a:t>(</a:t>
            </a:r>
            <a:r>
              <a:rPr lang="pt-BR" sz="2400" b="1" dirty="0" err="1"/>
              <a:t>R</a:t>
            </a:r>
            <a:r>
              <a:rPr lang="pt-BR" sz="2400" b="1" dirty="0"/>
              <a:t>$ bilhões)</a:t>
            </a:r>
            <a:endParaRPr lang="pt-BR" sz="24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4987565-EC12-944F-85C8-057723F136BF}"/>
              </a:ext>
            </a:extLst>
          </p:cNvPr>
          <p:cNvSpPr/>
          <p:nvPr/>
        </p:nvSpPr>
        <p:spPr>
          <a:xfrm>
            <a:off x="1662546" y="5845754"/>
            <a:ext cx="734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* Entre 2013 e 2019, empenho. Para 2020, LOA. Para 2021, PLOA. Considera IPCA médio.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Fonte: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Siop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(despesas), IBGE (IPCA médio, estimativas da população e projeções da população).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Elaboração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Lascol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- Unifesp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A2E96CC4-0ED5-6744-8033-EFD77D33BA8B}"/>
              </a:ext>
            </a:extLst>
          </p:cNvPr>
          <p:cNvGraphicFramePr/>
          <p:nvPr/>
        </p:nvGraphicFramePr>
        <p:xfrm>
          <a:off x="486697" y="2047010"/>
          <a:ext cx="7649386" cy="3522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ítulo 1">
            <a:extLst>
              <a:ext uri="{FF2B5EF4-FFF2-40B4-BE49-F238E27FC236}">
                <a16:creationId xmlns:a16="http://schemas.microsoft.com/office/drawing/2014/main" id="{EAF10519-82B6-214A-B636-AFA0374316D7}"/>
              </a:ext>
            </a:extLst>
          </p:cNvPr>
          <p:cNvSpPr txBox="1">
            <a:spLocks/>
          </p:cNvSpPr>
          <p:nvPr/>
        </p:nvSpPr>
        <p:spPr bwMode="gray">
          <a:xfrm>
            <a:off x="866214" y="973668"/>
            <a:ext cx="6812667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Valores federais per capita aplicados em ações e serviços públicos de saúde (</a:t>
            </a:r>
            <a:r>
              <a:rPr kumimoji="0" lang="pt-B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R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$, a preços de 2019)*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0438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2233036" y="1913001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BEF344-9DF7-E04D-A587-CF9D5A7ADE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5" r="15020" b="1"/>
          <a:stretch/>
        </p:blipFill>
        <p:spPr bwMode="auto">
          <a:xfrm>
            <a:off x="317502" y="402166"/>
            <a:ext cx="3699714" cy="6053670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id="{1AD5EB79-7F9A-4BBC-92A5-188382CBA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1295" y="827797"/>
            <a:ext cx="4071414" cy="315375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400" dirty="0" err="1">
                <a:cs typeface="ＭＳ Ｐゴシック" charset="0"/>
              </a:rPr>
              <a:t>R</a:t>
            </a:r>
            <a:r>
              <a:rPr lang="bg-BG" sz="4400" dirty="0">
                <a:cs typeface="ＭＳ Ｐゴシック" charset="0"/>
              </a:rPr>
              <a:t>$ 3,</a:t>
            </a:r>
            <a:r>
              <a:rPr lang="en-US" sz="4400" dirty="0">
                <a:cs typeface="ＭＳ Ｐゴシック" charset="0"/>
              </a:rPr>
              <a:t>79</a:t>
            </a:r>
            <a:r>
              <a:rPr lang="bg-BG" sz="4400" dirty="0">
                <a:cs typeface="ＭＳ Ｐゴシック" charset="0"/>
              </a:rPr>
              <a:t> </a:t>
            </a:r>
            <a:r>
              <a:rPr lang="bg-BG" sz="3600" dirty="0" err="1">
                <a:cs typeface="ＭＳ Ｐゴシック" charset="0"/>
              </a:rPr>
              <a:t>habitante</a:t>
            </a:r>
            <a:r>
              <a:rPr lang="bg-BG" sz="3600" dirty="0">
                <a:cs typeface="ＭＳ Ｐゴシック" charset="0"/>
              </a:rPr>
              <a:t>/</a:t>
            </a:r>
            <a:r>
              <a:rPr lang="bg-BG" sz="3600" dirty="0" err="1">
                <a:cs typeface="ＭＳ Ｐゴシック" charset="0"/>
              </a:rPr>
              <a:t>dia</a:t>
            </a:r>
            <a:endParaRPr lang="en-US" sz="4400" dirty="0">
              <a:cs typeface="ＭＳ Ｐゴシック" charset="0"/>
            </a:endParaRPr>
          </a:p>
        </p:txBody>
      </p:sp>
      <p:sp>
        <p:nvSpPr>
          <p:cNvPr id="220162" name="Subtitle 2"/>
          <p:cNvSpPr>
            <a:spLocks noGrp="1"/>
          </p:cNvSpPr>
          <p:nvPr>
            <p:ph type="subTitle" idx="1"/>
          </p:nvPr>
        </p:nvSpPr>
        <p:spPr bwMode="auto">
          <a:xfrm>
            <a:off x="4271295" y="4591665"/>
            <a:ext cx="4071414" cy="1622322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>
                <a:latin typeface="Calibri"/>
                <a:cs typeface="Calibri"/>
              </a:rPr>
              <a:t>É o que o </a:t>
            </a:r>
            <a:r>
              <a:rPr lang="en-US" err="1">
                <a:latin typeface="Calibri"/>
                <a:cs typeface="Calibri"/>
              </a:rPr>
              <a:t>Brasil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aplicou</a:t>
            </a:r>
            <a:r>
              <a:rPr lang="en-US">
                <a:latin typeface="Calibri"/>
                <a:cs typeface="Calibri"/>
              </a:rPr>
              <a:t> de </a:t>
            </a:r>
            <a:r>
              <a:rPr lang="bg-BG">
                <a:latin typeface="Calibri"/>
                <a:cs typeface="Calibri"/>
              </a:rPr>
              <a:t>recursos públicos para a saúde</a:t>
            </a:r>
          </a:p>
          <a:p>
            <a:r>
              <a:rPr lang="bg-BG">
                <a:latin typeface="Calibri"/>
                <a:cs typeface="Calibri"/>
              </a:rPr>
              <a:t>oriundos das três esferas de </a:t>
            </a:r>
          </a:p>
          <a:p>
            <a:r>
              <a:rPr lang="en-US">
                <a:latin typeface="Calibri"/>
                <a:cs typeface="Calibri"/>
              </a:rPr>
              <a:t>G</a:t>
            </a:r>
            <a:r>
              <a:rPr lang="bg-BG" err="1">
                <a:latin typeface="Calibri"/>
                <a:cs typeface="Calibri"/>
              </a:rPr>
              <a:t>overno</a:t>
            </a:r>
            <a:r>
              <a:rPr lang="bg-BG">
                <a:latin typeface="Calibri"/>
                <a:cs typeface="Calibri"/>
              </a:rPr>
              <a:t> </a:t>
            </a:r>
            <a:r>
              <a:rPr lang="en-US">
                <a:latin typeface="Calibri"/>
                <a:cs typeface="Calibri"/>
              </a:rPr>
              <a:t>(</a:t>
            </a:r>
            <a:r>
              <a:rPr lang="bg-BG">
                <a:latin typeface="Calibri"/>
                <a:cs typeface="Calibri"/>
              </a:rPr>
              <a:t>20</a:t>
            </a:r>
            <a:r>
              <a:rPr lang="en-US">
                <a:latin typeface="Calibri"/>
                <a:cs typeface="Calibri"/>
              </a:rPr>
              <a:t>19)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9B8A17F-DC3A-4D9A-AA53-9BFB894C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8ACF985-45E5-B04E-BA88-7977BED5B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679" y="0"/>
            <a:ext cx="1695360" cy="216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93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pull dir="rd"/>
      </p:transition>
    </mc:Choice>
    <mc:Fallback xmlns="">
      <p:transition xmlns:p14="http://schemas.microsoft.com/office/powerpoint/2010/main" advClick="0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20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20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20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016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6535" y="5303525"/>
            <a:ext cx="859588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  <a:latin typeface="Calibri"/>
              </a:rPr>
              <a:t>Piso de aplicação em saúde deve cair de 15% da RCL em 2017 para 9% da RCL em 2036 (EC 95) 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5033351"/>
              </p:ext>
            </p:extLst>
          </p:nvPr>
        </p:nvGraphicFramePr>
        <p:xfrm>
          <a:off x="326537" y="148595"/>
          <a:ext cx="8528537" cy="5154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7727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BD74B-3E29-2843-BFFF-609595DF0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/>
              <a:t>Orçamento federal de ações e serviços públicos de saúde (</a:t>
            </a:r>
            <a:r>
              <a:rPr lang="pt-BR" sz="2400" b="1" dirty="0" err="1"/>
              <a:t>R</a:t>
            </a:r>
            <a:r>
              <a:rPr lang="pt-BR" sz="2400" b="1" dirty="0"/>
              <a:t>$, a preços de 2019)</a:t>
            </a:r>
            <a:br>
              <a:rPr lang="pt-BR" sz="2400" dirty="0"/>
            </a:br>
            <a:endParaRPr lang="pt-BR" sz="2400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A54DD17-9914-DA45-A1AC-66882C17CF20}"/>
              </a:ext>
            </a:extLst>
          </p:cNvPr>
          <p:cNvGraphicFramePr/>
          <p:nvPr/>
        </p:nvGraphicFramePr>
        <p:xfrm>
          <a:off x="415636" y="2361247"/>
          <a:ext cx="8001000" cy="3364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A16423F7-B89D-4947-9657-9403589EACFF}"/>
              </a:ext>
            </a:extLst>
          </p:cNvPr>
          <p:cNvSpPr/>
          <p:nvPr/>
        </p:nvSpPr>
        <p:spPr>
          <a:xfrm>
            <a:off x="810489" y="5856007"/>
            <a:ext cx="7356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Fonte: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Siop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(despesas realizadas, LOA e PLOA), IBGE (IPCA médio) e BCB (expectativas de mercado para o IPCA). 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95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63154" y="467397"/>
            <a:ext cx="521872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67515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F0013952-7119-0946-82CB-19D7C39426BC}"/>
              </a:ext>
            </a:extLst>
          </p:cNvPr>
          <p:cNvSpPr txBox="1">
            <a:spLocks/>
          </p:cNvSpPr>
          <p:nvPr/>
        </p:nvSpPr>
        <p:spPr>
          <a:xfrm>
            <a:off x="1674163" y="3115469"/>
            <a:ext cx="7886700" cy="89138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t-BR" sz="49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PLOA 2022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t-BR" sz="49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C&amp;T</a:t>
            </a:r>
          </a:p>
        </p:txBody>
      </p:sp>
    </p:spTree>
    <p:extLst>
      <p:ext uri="{BB962C8B-B14F-4D97-AF65-F5344CB8AC3E}">
        <p14:creationId xmlns:p14="http://schemas.microsoft.com/office/powerpoint/2010/main" val="3201044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473745"/>
            <a:ext cx="8420318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E3754BE0-D058-4A4B-88C8-618E88DBF2B2}"/>
              </a:ext>
            </a:extLst>
          </p:cNvPr>
          <p:cNvGraphicFramePr>
            <a:graphicFrameLocks/>
          </p:cNvGraphicFramePr>
          <p:nvPr/>
        </p:nvGraphicFramePr>
        <p:xfrm>
          <a:off x="642937" y="2400300"/>
          <a:ext cx="8079581" cy="2753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ítulo 1">
            <a:extLst>
              <a:ext uri="{FF2B5EF4-FFF2-40B4-BE49-F238E27FC236}">
                <a16:creationId xmlns:a16="http://schemas.microsoft.com/office/drawing/2014/main" id="{FEE71450-D3CE-CF49-8EEB-96B92A4753D7}"/>
              </a:ext>
            </a:extLst>
          </p:cNvPr>
          <p:cNvSpPr txBox="1">
            <a:spLocks/>
          </p:cNvSpPr>
          <p:nvPr/>
        </p:nvSpPr>
        <p:spPr bwMode="gray">
          <a:xfrm>
            <a:off x="793143" y="963714"/>
            <a:ext cx="6858000" cy="987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 cap="none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b="1" cap="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Orçamento discricionário do </a:t>
            </a:r>
            <a:r>
              <a:rPr lang="pt-BR" sz="2400" b="1" cap="all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Cnpq</a:t>
            </a:r>
            <a:r>
              <a:rPr lang="pt-BR" sz="2400" b="1" cap="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(</a:t>
            </a:r>
            <a:r>
              <a:rPr lang="pt-BR" sz="2400" b="1" cap="all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R</a:t>
            </a:r>
            <a:r>
              <a:rPr lang="pt-BR" sz="2400" b="1" cap="all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$ bilhões, a preços de 2021)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918D4C7-7CBA-BB4E-AD5E-8F941DB62CC2}"/>
              </a:ext>
            </a:extLst>
          </p:cNvPr>
          <p:cNvSpPr txBox="1"/>
          <p:nvPr/>
        </p:nvSpPr>
        <p:spPr>
          <a:xfrm>
            <a:off x="642937" y="5319184"/>
            <a:ext cx="78660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Fonte: </a:t>
            </a:r>
            <a:r>
              <a:rPr lang="pt-BR" sz="1350" dirty="0" err="1"/>
              <a:t>Siop</a:t>
            </a:r>
            <a:r>
              <a:rPr lang="pt-BR" sz="1350" dirty="0"/>
              <a:t> e IBGE. Considera RP 2. Entre 2014 e 2020, empenho. Para 2021, LOA atual. Para 2022, PLOA. Considera IPCA médio. Elaboração própria.</a:t>
            </a:r>
          </a:p>
        </p:txBody>
      </p:sp>
    </p:spTree>
    <p:extLst>
      <p:ext uri="{BB962C8B-B14F-4D97-AF65-F5344CB8AC3E}">
        <p14:creationId xmlns:p14="http://schemas.microsoft.com/office/powerpoint/2010/main" val="3861600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63154" y="467397"/>
            <a:ext cx="521872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67515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4">
            <a:extLst>
              <a:ext uri="{FF2B5EF4-FFF2-40B4-BE49-F238E27FC236}">
                <a16:creationId xmlns:a16="http://schemas.microsoft.com/office/drawing/2014/main" id="{DB8403BC-4DC1-1E41-B25B-C5C4E0DC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F0013952-7119-0946-82CB-19D7C39426BC}"/>
              </a:ext>
            </a:extLst>
          </p:cNvPr>
          <p:cNvSpPr txBox="1">
            <a:spLocks/>
          </p:cNvSpPr>
          <p:nvPr/>
        </p:nvSpPr>
        <p:spPr>
          <a:xfrm>
            <a:off x="1674163" y="3115469"/>
            <a:ext cx="7886700" cy="891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pt-BR" sz="4950" dirty="0"/>
              <a:t>PLOA 2022</a:t>
            </a:r>
          </a:p>
        </p:txBody>
      </p:sp>
    </p:spTree>
    <p:extLst>
      <p:ext uri="{BB962C8B-B14F-4D97-AF65-F5344CB8AC3E}">
        <p14:creationId xmlns:p14="http://schemas.microsoft.com/office/powerpoint/2010/main" val="456352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3D0C04-C9FE-451B-83DB-5710E817C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6161"/>
            <a:ext cx="7886700" cy="818357"/>
          </a:xfrm>
        </p:spPr>
        <p:txBody>
          <a:bodyPr/>
          <a:lstStyle/>
          <a:p>
            <a:pPr algn="ctr"/>
            <a:r>
              <a:rPr lang="pt-BR" b="1" dirty="0"/>
              <a:t>Orçamento do FNDCT (R$ bilhões)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26F0C89-FF16-4E79-B863-6BCD648C7C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146990"/>
              </p:ext>
            </p:extLst>
          </p:nvPr>
        </p:nvGraphicFramePr>
        <p:xfrm>
          <a:off x="143122" y="1218848"/>
          <a:ext cx="4516341" cy="2562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FCD55F05-7818-4AB0-AD08-084E7EB16099}"/>
              </a:ext>
            </a:extLst>
          </p:cNvPr>
          <p:cNvSpPr txBox="1"/>
          <p:nvPr/>
        </p:nvSpPr>
        <p:spPr>
          <a:xfrm>
            <a:off x="306916" y="3820411"/>
            <a:ext cx="37826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1050" dirty="0">
                <a:solidFill>
                  <a:prstClr val="black"/>
                </a:solidFill>
                <a:latin typeface="Calibri"/>
              </a:rPr>
              <a:t>Fonte: </a:t>
            </a:r>
            <a:r>
              <a:rPr lang="pt-BR" sz="1050" dirty="0" err="1">
                <a:solidFill>
                  <a:prstClr val="black"/>
                </a:solidFill>
                <a:latin typeface="Calibri"/>
              </a:rPr>
              <a:t>Siop</a:t>
            </a:r>
            <a:r>
              <a:rPr lang="pt-BR" sz="1050" dirty="0">
                <a:solidFill>
                  <a:prstClr val="black"/>
                </a:solidFill>
                <a:latin typeface="Calibri"/>
              </a:rPr>
              <a:t>. Entre 2014 e 2020, empenho. Para 2021, LOA atual. Para 2022, PLOA.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B285B765-9B3C-4ABF-9010-2F49CB07849C}"/>
              </a:ext>
            </a:extLst>
          </p:cNvPr>
          <p:cNvGraphicFramePr>
            <a:graphicFrameLocks noGrp="1"/>
          </p:cNvGraphicFramePr>
          <p:nvPr/>
        </p:nvGraphicFramePr>
        <p:xfrm>
          <a:off x="4497784" y="1853804"/>
          <a:ext cx="4449763" cy="1843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5779">
                  <a:extLst>
                    <a:ext uri="{9D8B030D-6E8A-4147-A177-3AD203B41FA5}">
                      <a16:colId xmlns:a16="http://schemas.microsoft.com/office/drawing/2014/main" val="1327953331"/>
                    </a:ext>
                  </a:extLst>
                </a:gridCol>
                <a:gridCol w="1638686">
                  <a:extLst>
                    <a:ext uri="{9D8B030D-6E8A-4147-A177-3AD203B41FA5}">
                      <a16:colId xmlns:a16="http://schemas.microsoft.com/office/drawing/2014/main" val="2215484945"/>
                    </a:ext>
                  </a:extLst>
                </a:gridCol>
                <a:gridCol w="1705298">
                  <a:extLst>
                    <a:ext uri="{9D8B030D-6E8A-4147-A177-3AD203B41FA5}">
                      <a16:colId xmlns:a16="http://schemas.microsoft.com/office/drawing/2014/main" val="842023511"/>
                    </a:ext>
                  </a:extLst>
                </a:gridCol>
              </a:tblGrid>
              <a:tr h="2595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 Ano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Despesas primárias 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 Despesas financeiras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61379974"/>
                  </a:ext>
                </a:extLst>
              </a:tr>
              <a:tr h="1759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2014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              2.833.887.074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                                     -  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52062141"/>
                  </a:ext>
                </a:extLst>
              </a:tr>
              <a:tr h="1759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2015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              1.803.392.717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             1.000.000.000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64879917"/>
                  </a:ext>
                </a:extLst>
              </a:tr>
              <a:tr h="1759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2016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              1.042.735.942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                 909.836.000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27727298"/>
                  </a:ext>
                </a:extLst>
              </a:tr>
              <a:tr h="1759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2017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               916.782.093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                 899.586.511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98875163"/>
                  </a:ext>
                </a:extLst>
              </a:tr>
              <a:tr h="1759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2018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               951.330.287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             1.097.968.250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90275159"/>
                  </a:ext>
                </a:extLst>
              </a:tr>
              <a:tr h="1759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2019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                  851.170.044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             1.412.704.108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13929982"/>
                  </a:ext>
                </a:extLst>
              </a:tr>
              <a:tr h="1759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2020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                  928.449.432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             1.627.294.336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10273345"/>
                  </a:ext>
                </a:extLst>
              </a:tr>
              <a:tr h="1759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2021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                  925.680.208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             3.671.105.617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65460436"/>
                  </a:ext>
                </a:extLst>
              </a:tr>
              <a:tr h="17594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2022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           4.233.454.166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             4.233.454.165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85673761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FF3BAC2B-AE0E-4731-B89D-BAE2F0AADDFE}"/>
              </a:ext>
            </a:extLst>
          </p:cNvPr>
          <p:cNvGraphicFramePr>
            <a:graphicFrameLocks noGrp="1"/>
          </p:cNvGraphicFramePr>
          <p:nvPr/>
        </p:nvGraphicFramePr>
        <p:xfrm>
          <a:off x="4497785" y="3900488"/>
          <a:ext cx="4449762" cy="1937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3680">
                  <a:extLst>
                    <a:ext uri="{9D8B030D-6E8A-4147-A177-3AD203B41FA5}">
                      <a16:colId xmlns:a16="http://schemas.microsoft.com/office/drawing/2014/main" val="3426402573"/>
                    </a:ext>
                  </a:extLst>
                </a:gridCol>
                <a:gridCol w="2756082">
                  <a:extLst>
                    <a:ext uri="{9D8B030D-6E8A-4147-A177-3AD203B41FA5}">
                      <a16:colId xmlns:a16="http://schemas.microsoft.com/office/drawing/2014/main" val="3049957432"/>
                    </a:ext>
                  </a:extLst>
                </a:gridCol>
              </a:tblGrid>
              <a:tr h="19002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 Reserva de Contingência FNDCT (R$)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820718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Ano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LOA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17491146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2014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               25.328.536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01419096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2015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                                           -  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69930666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2016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                1.613.570.178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81114349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2017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                1.416.356.263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83511679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2018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                2.298.873.448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41520163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2019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                3.386.943.083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33915708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2020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                4.281.883.010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07229193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2021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                2.745.425.410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79429612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2022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                                        -  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45410424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2A93D24D-0BC9-4E7A-8CA0-3DA9569E9746}"/>
              </a:ext>
            </a:extLst>
          </p:cNvPr>
          <p:cNvSpPr txBox="1"/>
          <p:nvPr/>
        </p:nvSpPr>
        <p:spPr>
          <a:xfrm>
            <a:off x="231313" y="4423801"/>
            <a:ext cx="3782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pt-BR" sz="2100" dirty="0">
                <a:solidFill>
                  <a:prstClr val="black"/>
                </a:solidFill>
                <a:latin typeface="Calibri"/>
              </a:rPr>
              <a:t>Em 2022, R$ 1,058 bilhão do FNDCT é voltado a entidades privadas sem fins lucrativos (25% do FNDCT).</a:t>
            </a:r>
          </a:p>
        </p:txBody>
      </p:sp>
    </p:spTree>
    <p:extLst>
      <p:ext uri="{BB962C8B-B14F-4D97-AF65-F5344CB8AC3E}">
        <p14:creationId xmlns:p14="http://schemas.microsoft.com/office/powerpoint/2010/main" val="3010477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1DE8C-FEAA-482A-AFED-D10849C53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400" b="1" dirty="0"/>
              <a:t>Orçamento discricionário da Capes </a:t>
            </a:r>
            <a:br>
              <a:rPr lang="pt-BR" sz="2400" b="1" dirty="0"/>
            </a:br>
            <a:r>
              <a:rPr lang="pt-BR" sz="2400" b="1" dirty="0"/>
              <a:t>(R$ bilhões, a preços de 2021)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444DB99-D599-4E66-B19D-908D808B530C}"/>
              </a:ext>
            </a:extLst>
          </p:cNvPr>
          <p:cNvSpPr txBox="1"/>
          <p:nvPr/>
        </p:nvSpPr>
        <p:spPr>
          <a:xfrm>
            <a:off x="628650" y="5489973"/>
            <a:ext cx="78660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Fonte: </a:t>
            </a:r>
            <a:r>
              <a:rPr lang="pt-BR" sz="1350" dirty="0" err="1"/>
              <a:t>Siop</a:t>
            </a:r>
            <a:r>
              <a:rPr lang="pt-BR" sz="1350" dirty="0"/>
              <a:t>. Considera RP 2. Entre 2014 e 2020, empenho. Para 2021, LOA atual. Para 2022, PLOA. Considera IPCA médio. Elaboração própria.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B19DC9CE-5090-4AA7-B762-D41FFA0E5C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22646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6708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690AE-5E05-49BD-8300-465EC6D6B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000" b="1" dirty="0"/>
              <a:t>Concessão de bolsa de estudos da Capes </a:t>
            </a:r>
            <a:br>
              <a:rPr lang="pt-BR" sz="2000" b="1" dirty="0"/>
            </a:br>
            <a:r>
              <a:rPr lang="pt-BR" sz="2000" b="1" dirty="0"/>
              <a:t>(R$ bilhões, a preços de 2021)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0DD8FF5-9658-4CF7-A90A-0C349D5A3B3F}"/>
              </a:ext>
            </a:extLst>
          </p:cNvPr>
          <p:cNvSpPr txBox="1"/>
          <p:nvPr/>
        </p:nvSpPr>
        <p:spPr>
          <a:xfrm>
            <a:off x="628650" y="5449908"/>
            <a:ext cx="78660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Fonte: </a:t>
            </a:r>
            <a:r>
              <a:rPr lang="pt-BR" sz="1350" dirty="0" err="1"/>
              <a:t>Siop</a:t>
            </a:r>
            <a:r>
              <a:rPr lang="pt-BR" sz="1350" dirty="0"/>
              <a:t>. Entre 2014 e 2020, empenho. Para 2021, LOA atual. Para 2022, PLOA. Considera IPCA médio. Elaboração própria.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BD52593F-E06E-498F-8CA2-740CF8E2DF8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22646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972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63154" y="467397"/>
            <a:ext cx="521872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67515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F0013952-7119-0946-82CB-19D7C39426BC}"/>
              </a:ext>
            </a:extLst>
          </p:cNvPr>
          <p:cNvSpPr txBox="1">
            <a:spLocks/>
          </p:cNvSpPr>
          <p:nvPr/>
        </p:nvSpPr>
        <p:spPr>
          <a:xfrm>
            <a:off x="1674163" y="3115469"/>
            <a:ext cx="7886700" cy="89138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t-BR" sz="49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PLOA 2022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t-BR" sz="49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educação</a:t>
            </a:r>
          </a:p>
        </p:txBody>
      </p:sp>
    </p:spTree>
    <p:extLst>
      <p:ext uri="{BB962C8B-B14F-4D97-AF65-F5344CB8AC3E}">
        <p14:creationId xmlns:p14="http://schemas.microsoft.com/office/powerpoint/2010/main" val="156952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A59808-D4A4-4230-B061-921F64C7B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400" dirty="0"/>
              <a:t>Orçamento discricionário das Universidades Federais </a:t>
            </a:r>
            <a:br>
              <a:rPr lang="pt-BR" sz="2400" dirty="0"/>
            </a:br>
            <a:r>
              <a:rPr lang="pt-BR" sz="2400" dirty="0"/>
              <a:t>(</a:t>
            </a:r>
            <a:r>
              <a:rPr lang="pt-BR" sz="2400" dirty="0" err="1"/>
              <a:t>R</a:t>
            </a:r>
            <a:r>
              <a:rPr lang="pt-BR" sz="2400" dirty="0"/>
              <a:t>$ bilhões, a preços de 2021)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C960E94-3DF2-46B0-83E0-DB5187819D77}"/>
              </a:ext>
            </a:extLst>
          </p:cNvPr>
          <p:cNvSpPr txBox="1"/>
          <p:nvPr/>
        </p:nvSpPr>
        <p:spPr>
          <a:xfrm>
            <a:off x="628650" y="5449908"/>
            <a:ext cx="78660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Fonte: </a:t>
            </a:r>
            <a:r>
              <a:rPr lang="pt-BR" sz="1350" dirty="0" err="1"/>
              <a:t>Siop</a:t>
            </a:r>
            <a:r>
              <a:rPr lang="pt-BR" sz="1350" dirty="0"/>
              <a:t>. Considera RP 2. Entre 2014 e 2020, empenho. Para 2021, LOA atual. Para 2022, PLOA. Considera IPCA médio. Elaboração própria. </a:t>
            </a:r>
          </a:p>
        </p:txBody>
      </p:sp>
      <p:graphicFrame>
        <p:nvGraphicFramePr>
          <p:cNvPr id="9" name="Espaço Reservado para Conteúdo 8">
            <a:extLst>
              <a:ext uri="{FF2B5EF4-FFF2-40B4-BE49-F238E27FC236}">
                <a16:creationId xmlns:a16="http://schemas.microsoft.com/office/drawing/2014/main" id="{540A87C4-8FA1-475C-9CC1-2178209527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22646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0170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A59808-D4A4-4230-B061-921F64C7B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800" dirty="0"/>
              <a:t>Orçamento discricionário dos Institutos Federais </a:t>
            </a:r>
            <a:br>
              <a:rPr lang="pt-BR" sz="2800" dirty="0"/>
            </a:br>
            <a:r>
              <a:rPr lang="pt-BR" sz="2800" dirty="0"/>
              <a:t>(R$ bilhões, a preços de 2021)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939482E6-59B0-4B99-9384-58078AE077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22646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6C960E94-3DF2-46B0-83E0-DB5187819D77}"/>
              </a:ext>
            </a:extLst>
          </p:cNvPr>
          <p:cNvSpPr txBox="1"/>
          <p:nvPr/>
        </p:nvSpPr>
        <p:spPr>
          <a:xfrm>
            <a:off x="628650" y="5449908"/>
            <a:ext cx="78660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Fonte: </a:t>
            </a:r>
            <a:r>
              <a:rPr lang="pt-BR" sz="1350" dirty="0" err="1"/>
              <a:t>Siop</a:t>
            </a:r>
            <a:r>
              <a:rPr lang="pt-BR" sz="1350" dirty="0"/>
              <a:t>. Considera RP 2. Entre 2014 e 2020, empenho. Para 2021, LOA atual. Para 2022, PLOA. Considera IPCA médio. Elaboração própria. </a:t>
            </a:r>
          </a:p>
        </p:txBody>
      </p:sp>
    </p:spTree>
    <p:extLst>
      <p:ext uri="{BB962C8B-B14F-4D97-AF65-F5344CB8AC3E}">
        <p14:creationId xmlns:p14="http://schemas.microsoft.com/office/powerpoint/2010/main" val="3636006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EDF3735A-5DA8-4D09-9D20-AFB6E8B1CA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0754" y="1135856"/>
          <a:ext cx="8583216" cy="44828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564">
                  <a:extLst>
                    <a:ext uri="{9D8B030D-6E8A-4147-A177-3AD203B41FA5}">
                      <a16:colId xmlns:a16="http://schemas.microsoft.com/office/drawing/2014/main" val="2624310834"/>
                    </a:ext>
                  </a:extLst>
                </a:gridCol>
                <a:gridCol w="1713923">
                  <a:extLst>
                    <a:ext uri="{9D8B030D-6E8A-4147-A177-3AD203B41FA5}">
                      <a16:colId xmlns:a16="http://schemas.microsoft.com/office/drawing/2014/main" val="34569114"/>
                    </a:ext>
                  </a:extLst>
                </a:gridCol>
                <a:gridCol w="1713923">
                  <a:extLst>
                    <a:ext uri="{9D8B030D-6E8A-4147-A177-3AD203B41FA5}">
                      <a16:colId xmlns:a16="http://schemas.microsoft.com/office/drawing/2014/main" val="2656015296"/>
                    </a:ext>
                  </a:extLst>
                </a:gridCol>
                <a:gridCol w="1455473">
                  <a:extLst>
                    <a:ext uri="{9D8B030D-6E8A-4147-A177-3AD203B41FA5}">
                      <a16:colId xmlns:a16="http://schemas.microsoft.com/office/drawing/2014/main" val="3347975057"/>
                    </a:ext>
                  </a:extLst>
                </a:gridCol>
                <a:gridCol w="1958769">
                  <a:extLst>
                    <a:ext uri="{9D8B030D-6E8A-4147-A177-3AD203B41FA5}">
                      <a16:colId xmlns:a16="http://schemas.microsoft.com/office/drawing/2014/main" val="1432055862"/>
                    </a:ext>
                  </a:extLst>
                </a:gridCol>
                <a:gridCol w="870564">
                  <a:extLst>
                    <a:ext uri="{9D8B030D-6E8A-4147-A177-3AD203B41FA5}">
                      <a16:colId xmlns:a16="http://schemas.microsoft.com/office/drawing/2014/main" val="292625024"/>
                    </a:ext>
                  </a:extLst>
                </a:gridCol>
              </a:tblGrid>
              <a:tr h="33730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2100" u="none" strike="noStrike" dirty="0">
                          <a:effectLst/>
                        </a:rPr>
                        <a:t>Orçamento para investimentos e FAR (R$)</a:t>
                      </a:r>
                      <a:endParaRPr lang="pt-BR" sz="2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41484"/>
                  </a:ext>
                </a:extLst>
              </a:tr>
              <a:tr h="3373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Ano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Investimentos - 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FAR - B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A + B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PIB - C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(A+ B)/C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389463649"/>
                  </a:ext>
                </a:extLst>
              </a:tr>
              <a:tr h="3373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2014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        56.011.683.647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         14.500.000.000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  70.511.683.647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        5.778.953.000.000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1,2%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964264"/>
                  </a:ext>
                </a:extLst>
              </a:tr>
              <a:tr h="3911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2015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        37.573.716.610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           5.015.000.000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  42.588.716.610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        5.995.787.000.000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0,7%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100780473"/>
                  </a:ext>
                </a:extLst>
              </a:tr>
              <a:tr h="3911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2016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        38.122.476.115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           4.474.295.380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  42.596.771.495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        6.269.328.000.000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0,7%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864390656"/>
                  </a:ext>
                </a:extLst>
              </a:tr>
              <a:tr h="3911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2017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        45.103.217.995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           2.118.040.290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  47.221.258.284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        6.585.479.000.000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0,7%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803078693"/>
                  </a:ext>
                </a:extLst>
              </a:tr>
              <a:tr h="3911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2018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        44.103.817.129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           2.634.937.105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  46.738.754.234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        7.004.141.000.000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0,7%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62310992"/>
                  </a:ext>
                </a:extLst>
              </a:tr>
              <a:tr h="3911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2019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        42.499.157.589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           3.429.184.664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  45.928.342.253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        7.407.023.573.500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0,6%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39478080"/>
                  </a:ext>
                </a:extLst>
              </a:tr>
              <a:tr h="3911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2020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        47.216.966.467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           1.684.071.396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  48.901.037.863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        7.447.858.250.246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0,7%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876996749"/>
                  </a:ext>
                </a:extLst>
              </a:tr>
              <a:tr h="3911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2021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        40.756.605.479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              427.000.532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  41.183.606.011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         8.636.300.000.000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0,5%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573743217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2022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         40.521.439.688 *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               728.868.238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   41.250.307.926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         9.397.400.000.000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0,4%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6820226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D0144AF4-520A-4519-8895-E5B525FA5954}"/>
              </a:ext>
            </a:extLst>
          </p:cNvPr>
          <p:cNvSpPr txBox="1"/>
          <p:nvPr/>
        </p:nvSpPr>
        <p:spPr>
          <a:xfrm>
            <a:off x="192749" y="5911473"/>
            <a:ext cx="8758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350" dirty="0"/>
              <a:t>Fonte: </a:t>
            </a:r>
            <a:r>
              <a:rPr lang="pt-BR" sz="1350" dirty="0" err="1"/>
              <a:t>Siop</a:t>
            </a:r>
            <a:r>
              <a:rPr lang="pt-BR" sz="1350" dirty="0"/>
              <a:t>, PLOA e BCB. Entre 2014 e 2020, empenho. Para 2021, LOA. Para 2022, PLOA. Para 2021 e 2022 , PIB PLOA. *Para 2022, considera recursos acrescidos aos investimentos por meio de emendas, equivalentes aos valores de 2021, previstos no PLOA, mas apenas alocados nas programações durante a tramitação no Congresso. </a:t>
            </a:r>
          </a:p>
        </p:txBody>
      </p:sp>
    </p:spTree>
    <p:extLst>
      <p:ext uri="{BB962C8B-B14F-4D97-AF65-F5344CB8AC3E}">
        <p14:creationId xmlns:p14="http://schemas.microsoft.com/office/powerpoint/2010/main" val="1478465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6" y="895960"/>
            <a:ext cx="8341485" cy="682412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/>
              <a:t>Questões orçamentárias centrais no</a:t>
            </a:r>
            <a:br>
              <a:rPr lang="pt-BR" sz="2800" b="1" dirty="0"/>
            </a:br>
            <a:r>
              <a:rPr lang="pt-BR" sz="2800" b="1" dirty="0"/>
              <a:t> Congresso Nacional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4841" y="2623402"/>
            <a:ext cx="8635284" cy="384067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/>
              <a:t>Com aceleração do INPC (que deve ficar entre 8% e 9% em 2021), espaço fiscal do teto é cada vez mais reduzido, devendo girar em torno de R$ 10 bilhões;</a:t>
            </a:r>
          </a:p>
          <a:p>
            <a:pPr algn="just"/>
            <a:r>
              <a:rPr lang="pt-BR" dirty="0"/>
              <a:t>PEC dos precatórios ou CNJ para o “Auxílio Brasil” (atraso de pagamento de precatórios para abrir espaço no teto);</a:t>
            </a:r>
          </a:p>
          <a:p>
            <a:pPr algn="just"/>
            <a:r>
              <a:rPr lang="pt-BR" dirty="0"/>
              <a:t>PLN 12 (aumento de receita do PL 2337/2021 pode ser considerado como compensação pelo aumento da despesa continuada, mesmo que o CN não aprove a proposição)*; </a:t>
            </a:r>
          </a:p>
          <a:p>
            <a:pPr algn="just"/>
            <a:r>
              <a:rPr lang="pt-BR" dirty="0"/>
              <a:t>Emendas de relator dentro do teto (deve girar em torno de R$ 20 bilhões);</a:t>
            </a:r>
          </a:p>
          <a:p>
            <a:pPr algn="just"/>
            <a:r>
              <a:rPr lang="pt-BR" dirty="0"/>
              <a:t>Pela LDO, caso necessário, despesas extraordinárias fora do teto e da meta de primário (SUS, BEM e </a:t>
            </a:r>
            <a:r>
              <a:rPr lang="pt-BR" dirty="0" err="1"/>
              <a:t>Pronampe</a:t>
            </a:r>
            <a:r>
              <a:rPr lang="pt-BR" dirty="0"/>
              <a:t>).</a:t>
            </a:r>
          </a:p>
          <a:p>
            <a:pPr algn="just"/>
            <a:r>
              <a:rPr lang="pt-BR" b="1" dirty="0"/>
              <a:t>Em síntese: austeridade, clientelismo e flexibilização seletiva das regras. </a:t>
            </a:r>
          </a:p>
          <a:p>
            <a:pPr marL="0" indent="0" algn="just">
              <a:buNone/>
            </a:pPr>
            <a:endParaRPr lang="pt-BR" b="1" dirty="0"/>
          </a:p>
          <a:p>
            <a:pPr marL="0" indent="0" algn="just">
              <a:buNone/>
            </a:pPr>
            <a:r>
              <a:rPr lang="pt-BR" sz="1650" dirty="0"/>
              <a:t>* Saldo fiscal do PL ocorre em função de não se considerar redução discriminada de tributo como renúncia (LRF). Por exemplo, aumento da faixa de isenção. </a:t>
            </a:r>
          </a:p>
        </p:txBody>
      </p:sp>
    </p:spTree>
    <p:extLst>
      <p:ext uri="{BB962C8B-B14F-4D97-AF65-F5344CB8AC3E}">
        <p14:creationId xmlns:p14="http://schemas.microsoft.com/office/powerpoint/2010/main" val="73793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 txBox="1">
            <a:spLocks/>
          </p:cNvSpPr>
          <p:nvPr/>
        </p:nvSpPr>
        <p:spPr>
          <a:xfrm>
            <a:off x="762000" y="4724400"/>
            <a:ext cx="6858000" cy="9906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31166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bg-BG" sz="2400" b="1" i="0" u="none" strike="noStrike" kern="1200" cap="none" spc="0" normalizeH="0" baseline="0" noProof="0" dirty="0">
                <a:ln>
                  <a:noFill/>
                </a:ln>
                <a:solidFill>
                  <a:srgbClr val="3B3059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Elaborado por: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31166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3B3059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31166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3B3059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Arthur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3B3059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Chioro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3B3059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31166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3B3059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Laboratório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3B3059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de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3B3059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Saúde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3B3059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3B3059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Coletiva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3B3059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–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3B3059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Lascol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3B3059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(Unifesp)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740CC38-D46C-1748-B65B-469EFE90F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420" y="2443212"/>
            <a:ext cx="2019881" cy="2019881"/>
          </a:xfrm>
          <a:prstGeom prst="rect">
            <a:avLst/>
          </a:prstGeom>
        </p:spPr>
      </p:pic>
      <p:pic>
        <p:nvPicPr>
          <p:cNvPr id="6" name="Picture 6" descr="page1image26792416">
            <a:extLst>
              <a:ext uri="{FF2B5EF4-FFF2-40B4-BE49-F238E27FC236}">
                <a16:creationId xmlns:a16="http://schemas.microsoft.com/office/drawing/2014/main" id="{040DA4F6-C5E0-9F4A-A043-C01147922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47" y="2760335"/>
            <a:ext cx="2011453" cy="115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page1image26790128">
            <a:extLst>
              <a:ext uri="{FF2B5EF4-FFF2-40B4-BE49-F238E27FC236}">
                <a16:creationId xmlns:a16="http://schemas.microsoft.com/office/drawing/2014/main" id="{15D32BB7-5D1F-7746-B539-CEE1190CA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31" y="2623279"/>
            <a:ext cx="1218201" cy="143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659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473745"/>
            <a:ext cx="8420318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F25A504-E984-8148-98B4-A35C5DB92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53" y="258349"/>
            <a:ext cx="6619244" cy="8614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z="2400" b="1" cap="all">
                <a:solidFill>
                  <a:schemeClr val="tx2"/>
                </a:solidFill>
                <a:latin typeface="+mn-lt"/>
                <a:ea typeface="+mn-ea"/>
                <a:cs typeface="+mn-cs"/>
              </a:rPr>
              <a:t>Parâmetros</a:t>
            </a:r>
            <a:r>
              <a:rPr lang="en-US" sz="2400" b="1" cap="all">
                <a:solidFill>
                  <a:schemeClr val="tx2"/>
                </a:solidFill>
                <a:latin typeface="+mn-lt"/>
                <a:ea typeface="+mn-ea"/>
                <a:cs typeface="+mn-cs"/>
              </a:rPr>
              <a:t>:</a:t>
            </a:r>
            <a:endParaRPr lang="en-US" sz="2400" b="1" cap="all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55C11D1-8838-E741-A3F9-7C0C978247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65" t="13107" r="6875" b="10189"/>
          <a:stretch/>
        </p:blipFill>
        <p:spPr>
          <a:xfrm>
            <a:off x="387257" y="1693627"/>
            <a:ext cx="8332739" cy="415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84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473745"/>
            <a:ext cx="8420318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F25A504-E984-8148-98B4-A35C5DB92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53" y="258349"/>
            <a:ext cx="6619244" cy="8614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z="2400" b="1" cap="all">
                <a:solidFill>
                  <a:schemeClr val="tx2"/>
                </a:solidFill>
                <a:latin typeface="+mn-lt"/>
                <a:ea typeface="+mn-ea"/>
                <a:cs typeface="+mn-cs"/>
              </a:rPr>
              <a:t>Parâmetros</a:t>
            </a:r>
            <a:r>
              <a:rPr lang="en-US" sz="2400" b="1" cap="all">
                <a:solidFill>
                  <a:schemeClr val="tx2"/>
                </a:solidFill>
                <a:latin typeface="+mn-lt"/>
                <a:ea typeface="+mn-ea"/>
                <a:cs typeface="+mn-cs"/>
              </a:rPr>
              <a:t>:</a:t>
            </a:r>
            <a:endParaRPr lang="en-US" sz="2400" b="1" cap="all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10B728EC-2E8D-3C43-BA11-685D8749FB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84" t="16544" r="1655" b="5999"/>
          <a:stretch/>
        </p:blipFill>
        <p:spPr>
          <a:xfrm>
            <a:off x="552097" y="1553059"/>
            <a:ext cx="8030497" cy="441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86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801794"/>
            <a:ext cx="8250178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5A09E7D-D2A5-4B38-BE15-40CD389445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12" t="18734" r="3203" b="15609"/>
          <a:stretch/>
        </p:blipFill>
        <p:spPr>
          <a:xfrm>
            <a:off x="844549" y="1587196"/>
            <a:ext cx="7526278" cy="367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83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801794"/>
            <a:ext cx="8250178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4F59A23-C664-4B21-8015-017D8228A8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69" t="17484" r="1328" b="45854"/>
          <a:stretch/>
        </p:blipFill>
        <p:spPr>
          <a:xfrm>
            <a:off x="844549" y="2400804"/>
            <a:ext cx="7526278" cy="205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76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63154" y="467397"/>
            <a:ext cx="521872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67515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4">
            <a:extLst>
              <a:ext uri="{FF2B5EF4-FFF2-40B4-BE49-F238E27FC236}">
                <a16:creationId xmlns:a16="http://schemas.microsoft.com/office/drawing/2014/main" id="{DB8403BC-4DC1-1E41-B25B-C5C4E0DC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F0013952-7119-0946-82CB-19D7C39426BC}"/>
              </a:ext>
            </a:extLst>
          </p:cNvPr>
          <p:cNvSpPr txBox="1">
            <a:spLocks/>
          </p:cNvSpPr>
          <p:nvPr/>
        </p:nvSpPr>
        <p:spPr>
          <a:xfrm>
            <a:off x="1674163" y="3115469"/>
            <a:ext cx="7886700" cy="89138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t-BR" sz="49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PLOA 2022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None/>
              <a:tabLst/>
              <a:defRPr/>
            </a:pPr>
            <a:r>
              <a:rPr lang="pt-BR" sz="495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Saúde</a:t>
            </a:r>
            <a:endParaRPr kumimoji="0" lang="pt-BR" sz="49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681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AE7498-FDBD-FD4F-B1BC-EEDB5E76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41" y="1843942"/>
            <a:ext cx="2370762" cy="315375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2400" b="1" dirty="0"/>
              <a:t>Orçamento federal de ações e serviços públicos de saúde </a:t>
            </a:r>
            <a:br>
              <a:rPr lang="pt-BR" sz="2400" b="1" dirty="0"/>
            </a:br>
            <a:r>
              <a:rPr lang="pt-BR" sz="2400" b="1" dirty="0"/>
              <a:t>(</a:t>
            </a:r>
            <a:r>
              <a:rPr lang="pt-BR" sz="2400" b="1" dirty="0" err="1"/>
              <a:t>R</a:t>
            </a:r>
            <a:r>
              <a:rPr lang="pt-BR" sz="2400" b="1" dirty="0"/>
              <a:t>$ bilhões)</a:t>
            </a:r>
            <a:endParaRPr lang="pt-BR" sz="24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7499" y="396837"/>
            <a:ext cx="5929998" cy="6058999"/>
            <a:chOff x="423332" y="396837"/>
            <a:chExt cx="7906665" cy="605899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0CC59F0-6B53-3140-826E-D4773D0046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4475596"/>
              </p:ext>
            </p:extLst>
          </p:nvPr>
        </p:nvGraphicFramePr>
        <p:xfrm>
          <a:off x="375122" y="948659"/>
          <a:ext cx="5547664" cy="479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3FA340B4-3C26-0B48-9B37-AD6F427F722B}"/>
              </a:ext>
            </a:extLst>
          </p:cNvPr>
          <p:cNvSpPr/>
          <p:nvPr/>
        </p:nvSpPr>
        <p:spPr>
          <a:xfrm>
            <a:off x="2005197" y="490746"/>
            <a:ext cx="251383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R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$ 22,5 bilhões no SUS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4987565-EC12-944F-85C8-057723F136BF}"/>
              </a:ext>
            </a:extLst>
          </p:cNvPr>
          <p:cNvSpPr/>
          <p:nvPr/>
        </p:nvSpPr>
        <p:spPr>
          <a:xfrm>
            <a:off x="1662546" y="584575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0215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Para 2018 e 2019, empenho. Para 2020, LOA; 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0215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Para 2018 e 2019, RCL observada. Para 2020, relatório da LOA. 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0215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*** 15% da RCL. 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Fonte: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Siop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, STN, Relatório da LOA.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2443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4">
            <a:extLst>
              <a:ext uri="{FF2B5EF4-FFF2-40B4-BE49-F238E27FC236}">
                <a16:creationId xmlns:a16="http://schemas.microsoft.com/office/drawing/2014/main" id="{BB751C5C-50A1-8049-91AB-728CD3621A3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66214" y="2005445"/>
          <a:ext cx="7602377" cy="370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91AE7498-FDBD-FD4F-B1BC-EEDB5E76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14" y="973668"/>
            <a:ext cx="6812667" cy="70696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t-BR" sz="2700" b="1" dirty="0">
                <a:solidFill>
                  <a:srgbClr val="EBEBEB"/>
                </a:solidFill>
              </a:rPr>
              <a:t>Orçamento de ações e serviços públicos de saúde - ASPS (</a:t>
            </a:r>
            <a:r>
              <a:rPr lang="pt-BR" sz="2700" b="1" dirty="0" err="1">
                <a:solidFill>
                  <a:srgbClr val="EBEBEB"/>
                </a:solidFill>
              </a:rPr>
              <a:t>R</a:t>
            </a:r>
            <a:r>
              <a:rPr lang="pt-BR" sz="2700" b="1" dirty="0">
                <a:solidFill>
                  <a:srgbClr val="EBEBEB"/>
                </a:solidFill>
              </a:rPr>
              <a:t>$ bilhões)*</a:t>
            </a:r>
            <a:br>
              <a:rPr lang="pt-BR" sz="1600" dirty="0">
                <a:solidFill>
                  <a:srgbClr val="EBEBEB"/>
                </a:solidFill>
              </a:rPr>
            </a:br>
            <a:endParaRPr lang="pt-BR" sz="1600" dirty="0">
              <a:solidFill>
                <a:srgbClr val="EBEBEB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9E0E6A3-760E-9541-8755-9AF4FAC0CD7B}"/>
              </a:ext>
            </a:extLst>
          </p:cNvPr>
          <p:cNvSpPr/>
          <p:nvPr/>
        </p:nvSpPr>
        <p:spPr>
          <a:xfrm>
            <a:off x="176645" y="5579006"/>
            <a:ext cx="844781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		 Fonte: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Siop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. Elaborado por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Lascol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-Unifesp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*.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Entre 2017 e 2020, empenho. Para 2021, PLOA. Para 2021, não inclui créditos reabertos referentes à vacinação, de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R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$ 21,6 bilhões.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1A06AA9-FD73-6A44-8B29-F9F6D7DB4A67}"/>
              </a:ext>
            </a:extLst>
          </p:cNvPr>
          <p:cNvSpPr/>
          <p:nvPr/>
        </p:nvSpPr>
        <p:spPr>
          <a:xfrm>
            <a:off x="6611948" y="2733848"/>
            <a:ext cx="1683474" cy="4255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$ 37 bilhões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734FE6E-D96B-CB42-8130-E50B57847B5C}"/>
              </a:ext>
            </a:extLst>
          </p:cNvPr>
          <p:cNvSpPr/>
          <p:nvPr/>
        </p:nvSpPr>
        <p:spPr>
          <a:xfrm>
            <a:off x="2630985" y="2886248"/>
            <a:ext cx="1858201" cy="4255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$ 22.5 bilhões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50C5BD2-0E37-7945-A1FD-5A296AB647E5}"/>
              </a:ext>
            </a:extLst>
          </p:cNvPr>
          <p:cNvSpPr/>
          <p:nvPr/>
        </p:nvSpPr>
        <p:spPr>
          <a:xfrm>
            <a:off x="6750656" y="3939795"/>
            <a:ext cx="1873799" cy="787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LOA: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$ 131,2 bi </a:t>
            </a:r>
          </a:p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- 35 bi)</a:t>
            </a:r>
          </a:p>
        </p:txBody>
      </p:sp>
    </p:spTree>
    <p:extLst>
      <p:ext uri="{BB962C8B-B14F-4D97-AF65-F5344CB8AC3E}">
        <p14:creationId xmlns:p14="http://schemas.microsoft.com/office/powerpoint/2010/main" val="417387762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26115</TotalTime>
  <Words>1385</Words>
  <Application>Microsoft Office PowerPoint</Application>
  <PresentationFormat>Apresentação na tela (4:3)</PresentationFormat>
  <Paragraphs>204</Paragraphs>
  <Slides>28</Slides>
  <Notes>1</Notes>
  <HiddenSlides>1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Palatino Linotype</vt:lpstr>
      <vt:lpstr>Times New Roman</vt:lpstr>
      <vt:lpstr>Wingdings 3</vt:lpstr>
      <vt:lpstr>Tema do Office</vt:lpstr>
      <vt:lpstr>Íon - Sala da Diretoria</vt:lpstr>
      <vt:lpstr>1_Tema do Office</vt:lpstr>
      <vt:lpstr> Orçamento púlico  para a saúde e educação Perspectivas para 2022</vt:lpstr>
      <vt:lpstr>Apresentação do PowerPoint</vt:lpstr>
      <vt:lpstr>Parâmetros:</vt:lpstr>
      <vt:lpstr>Parâmetros:</vt:lpstr>
      <vt:lpstr>Apresentação do PowerPoint</vt:lpstr>
      <vt:lpstr>Apresentação do PowerPoint</vt:lpstr>
      <vt:lpstr>Apresentação do PowerPoint</vt:lpstr>
      <vt:lpstr>Orçamento federal de ações e serviços públicos de saúde  (R$ bilhões)</vt:lpstr>
      <vt:lpstr>Orçamento de ações e serviços públicos de saúde - ASPS (R$ bilhões)* </vt:lpstr>
      <vt:lpstr>Orçamento ASPS (R$ bilhões) – retomada das regras fiscais em 2021 (LOA) </vt:lpstr>
      <vt:lpstr>LDO Saúde - 2022</vt:lpstr>
      <vt:lpstr>Apresentação do PowerPoint</vt:lpstr>
      <vt:lpstr>Apresentação do PowerPoint</vt:lpstr>
      <vt:lpstr>Orçamento federal de ações e serviços públicos de saúde  (R$ bilhões)</vt:lpstr>
      <vt:lpstr>R$ 3,79 habitante/dia</vt:lpstr>
      <vt:lpstr>Apresentação do PowerPoint</vt:lpstr>
      <vt:lpstr>Orçamento federal de ações e serviços públicos de saúde (R$, a preços de 2019) </vt:lpstr>
      <vt:lpstr>Apresentação do PowerPoint</vt:lpstr>
      <vt:lpstr>Apresentação do PowerPoint</vt:lpstr>
      <vt:lpstr>Orçamento do FNDCT (R$ bilhões)</vt:lpstr>
      <vt:lpstr>Orçamento discricionário da Capes  (R$ bilhões, a preços de 2021)</vt:lpstr>
      <vt:lpstr>Concessão de bolsa de estudos da Capes  (R$ bilhões, a preços de 2021)</vt:lpstr>
      <vt:lpstr>Apresentação do PowerPoint</vt:lpstr>
      <vt:lpstr>Orçamento discricionário das Universidades Federais  (R$ bilhões, a preços de 2021)</vt:lpstr>
      <vt:lpstr>Orçamento discricionário dos Institutos Federais  (R$ bilhões, a preços de 2021)</vt:lpstr>
      <vt:lpstr>Apresentação do PowerPoint</vt:lpstr>
      <vt:lpstr>Questões orçamentárias centrais no  Congresso Nacional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financiamento da saúde</dc:title>
  <dc:creator>arthur.chiorosbc@gmail.com</dc:creator>
  <cp:lastModifiedBy>Marisa Honorato</cp:lastModifiedBy>
  <cp:revision>115</cp:revision>
  <dcterms:created xsi:type="dcterms:W3CDTF">2020-09-22T23:06:38Z</dcterms:created>
  <dcterms:modified xsi:type="dcterms:W3CDTF">2021-09-22T11:25:47Z</dcterms:modified>
</cp:coreProperties>
</file>