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1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41"/>
    <p:restoredTop sz="95859"/>
  </p:normalViewPr>
  <p:slideViewPr>
    <p:cSldViewPr snapToGrid="0" snapToObjects="1">
      <p:cViewPr varScale="1">
        <p:scale>
          <a:sx n="92" d="100"/>
          <a:sy n="92" d="100"/>
        </p:scale>
        <p:origin x="11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7E52-98FB-C445-B109-426F3EB65DBC}" type="datetimeFigureOut">
              <a:rPr lang="x-none" smtClean="0"/>
              <a:t>16/05/2022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F582-7AC7-F840-B300-81AFAF5E9499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9056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7E52-98FB-C445-B109-426F3EB65DBC}" type="datetimeFigureOut">
              <a:rPr lang="x-none" smtClean="0"/>
              <a:t>16/05/2022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F582-7AC7-F840-B300-81AFAF5E9499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098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7E52-98FB-C445-B109-426F3EB65DBC}" type="datetimeFigureOut">
              <a:rPr lang="x-none" smtClean="0"/>
              <a:t>16/05/2022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F582-7AC7-F840-B300-81AFAF5E9499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23525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7E52-98FB-C445-B109-426F3EB65DBC}" type="datetimeFigureOut">
              <a:rPr lang="x-none" smtClean="0"/>
              <a:t>16/05/2022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F582-7AC7-F840-B300-81AFAF5E9499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17589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7E52-98FB-C445-B109-426F3EB65DBC}" type="datetimeFigureOut">
              <a:rPr lang="x-none" smtClean="0"/>
              <a:t>16/05/2022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F582-7AC7-F840-B300-81AFAF5E9499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21437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7E52-98FB-C445-B109-426F3EB65DBC}" type="datetimeFigureOut">
              <a:rPr lang="x-none" smtClean="0"/>
              <a:t>16/05/2022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F582-7AC7-F840-B300-81AFAF5E9499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5431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7E52-98FB-C445-B109-426F3EB65DBC}" type="datetimeFigureOut">
              <a:rPr lang="x-none" smtClean="0"/>
              <a:t>16/05/2022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F582-7AC7-F840-B300-81AFAF5E9499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2567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7E52-98FB-C445-B109-426F3EB65DBC}" type="datetimeFigureOut">
              <a:rPr lang="x-none" smtClean="0"/>
              <a:t>16/05/2022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F582-7AC7-F840-B300-81AFAF5E9499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2919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7E52-98FB-C445-B109-426F3EB65DBC}" type="datetimeFigureOut">
              <a:rPr lang="x-none" smtClean="0"/>
              <a:t>16/05/2022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F582-7AC7-F840-B300-81AFAF5E9499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7927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7E52-98FB-C445-B109-426F3EB65DBC}" type="datetimeFigureOut">
              <a:rPr lang="x-none" smtClean="0"/>
              <a:t>16/05/2022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F582-7AC7-F840-B300-81AFAF5E9499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5077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7E52-98FB-C445-B109-426F3EB65DBC}" type="datetimeFigureOut">
              <a:rPr lang="x-none" smtClean="0"/>
              <a:t>16/05/2022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F582-7AC7-F840-B300-81AFAF5E9499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17211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07E52-98FB-C445-B109-426F3EB65DBC}" type="datetimeFigureOut">
              <a:rPr lang="x-none" smtClean="0"/>
              <a:t>16/05/2022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7F582-7AC7-F840-B300-81AFAF5E9499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216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xmlns="" id="{72BC1CF5-415C-4DAE-B2C2-A8BF9A1D5A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5">
            <a:extLst>
              <a:ext uri="{FF2B5EF4-FFF2-40B4-BE49-F238E27FC236}">
                <a16:creationId xmlns:a16="http://schemas.microsoft.com/office/drawing/2014/main" xmlns="" id="{6C651D0D-A2E7-46B3-BEEA-71161FCA97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807336" y="1654168"/>
            <a:ext cx="616870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6">
            <a:extLst>
              <a:ext uri="{FF2B5EF4-FFF2-40B4-BE49-F238E27FC236}">
                <a16:creationId xmlns:a16="http://schemas.microsoft.com/office/drawing/2014/main" xmlns="" id="{9CBEA7DB-1BAC-4A39-817B-82928B7F88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908390" y="1311136"/>
            <a:ext cx="515815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7">
            <a:extLst>
              <a:ext uri="{FF2B5EF4-FFF2-40B4-BE49-F238E27FC236}">
                <a16:creationId xmlns:a16="http://schemas.microsoft.com/office/drawing/2014/main" xmlns="" id="{EADF9EA0-3A2A-4F0A-9C86-FBAB53E9C6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908390" y="1126737"/>
            <a:ext cx="2604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Rectangle 8">
            <a:extLst>
              <a:ext uri="{FF2B5EF4-FFF2-40B4-BE49-F238E27FC236}">
                <a16:creationId xmlns:a16="http://schemas.microsoft.com/office/drawing/2014/main" xmlns="" id="{A30A2C81-7CE8-4A85-9E15-548E7F466F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944144" y="1118007"/>
            <a:ext cx="4225721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2DD2DE2-564B-AD47-8667-202EF6AD3A93}"/>
              </a:ext>
            </a:extLst>
          </p:cNvPr>
          <p:cNvSpPr txBox="1"/>
          <p:nvPr/>
        </p:nvSpPr>
        <p:spPr>
          <a:xfrm>
            <a:off x="1177841" y="2878667"/>
            <a:ext cx="3869230" cy="15541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700" b="1" kern="1200" dirty="0" err="1">
                <a:solidFill>
                  <a:srgbClr val="FFFF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Ações</a:t>
            </a:r>
            <a:r>
              <a:rPr lang="en-US" sz="4700" b="1" kern="1200" dirty="0">
                <a:solidFill>
                  <a:srgbClr val="FFFF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</a:t>
            </a:r>
            <a:r>
              <a:rPr lang="en-US" sz="4700" b="1" kern="1200" dirty="0" err="1">
                <a:solidFill>
                  <a:srgbClr val="FFFF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Proec</a:t>
            </a:r>
            <a:r>
              <a:rPr lang="en-US" sz="4700" b="1" kern="1200" dirty="0">
                <a:solidFill>
                  <a:srgbClr val="FFFF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2021/2022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BD78A3D-3063-884D-9C06-838D84D977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4804" y="1693990"/>
            <a:ext cx="2720264" cy="330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564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F27C34B-B3BE-194E-AC19-6590022280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3225"/>
          <a:stretch/>
        </p:blipFill>
        <p:spPr>
          <a:xfrm>
            <a:off x="409314" y="704636"/>
            <a:ext cx="1168221" cy="8063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71B658F-D17F-6146-A08A-C88F09F950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8824"/>
          <a:stretch/>
        </p:blipFill>
        <p:spPr>
          <a:xfrm>
            <a:off x="7611621" y="815405"/>
            <a:ext cx="1168221" cy="5847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0F80A62-2CA8-BD49-A863-FBF1AFEE9328}"/>
              </a:ext>
            </a:extLst>
          </p:cNvPr>
          <p:cNvSpPr txBox="1"/>
          <p:nvPr/>
        </p:nvSpPr>
        <p:spPr>
          <a:xfrm>
            <a:off x="699908" y="2077155"/>
            <a:ext cx="44139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000" b="1" dirty="0"/>
              <a:t>Número de bolsas de extensão: </a:t>
            </a:r>
            <a:r>
              <a:rPr lang="x-none" sz="2000" b="1" dirty="0">
                <a:solidFill>
                  <a:srgbClr val="171DCD"/>
                </a:solidFill>
              </a:rPr>
              <a:t>191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832D558-DD7D-3E4F-8501-755E2F91BACC}"/>
              </a:ext>
            </a:extLst>
          </p:cNvPr>
          <p:cNvSpPr txBox="1"/>
          <p:nvPr/>
        </p:nvSpPr>
        <p:spPr>
          <a:xfrm>
            <a:off x="699908" y="2545641"/>
            <a:ext cx="57234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000" b="1" dirty="0"/>
              <a:t>Número de Programas e Projetos de extensão: </a:t>
            </a:r>
            <a:r>
              <a:rPr lang="x-none" sz="2000" b="1" dirty="0">
                <a:solidFill>
                  <a:srgbClr val="171DCD"/>
                </a:solidFill>
              </a:rPr>
              <a:t>515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E0DEC09-8088-ED4E-B5CB-FE30AC3AD7FE}"/>
              </a:ext>
            </a:extLst>
          </p:cNvPr>
          <p:cNvSpPr txBox="1"/>
          <p:nvPr/>
        </p:nvSpPr>
        <p:spPr>
          <a:xfrm>
            <a:off x="699908" y="3070571"/>
            <a:ext cx="57234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000" b="1" dirty="0"/>
              <a:t>Número de Cursos de extensão: </a:t>
            </a:r>
            <a:r>
              <a:rPr lang="x-none" sz="2000" b="1" dirty="0">
                <a:solidFill>
                  <a:srgbClr val="171DCD"/>
                </a:solidFill>
              </a:rPr>
              <a:t>229</a:t>
            </a:r>
          </a:p>
          <a:p>
            <a:r>
              <a:rPr lang="x-none" sz="2000" b="1" dirty="0"/>
              <a:t>Número de Matriculados: </a:t>
            </a:r>
            <a:r>
              <a:rPr lang="x-none" sz="2000" b="1" dirty="0">
                <a:solidFill>
                  <a:srgbClr val="171DCD"/>
                </a:solidFill>
              </a:rPr>
              <a:t>58393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40FAF92-D66A-F34D-992D-A876650D7F54}"/>
              </a:ext>
            </a:extLst>
          </p:cNvPr>
          <p:cNvSpPr txBox="1"/>
          <p:nvPr/>
        </p:nvSpPr>
        <p:spPr>
          <a:xfrm>
            <a:off x="699908" y="3959726"/>
            <a:ext cx="57234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000" b="1" dirty="0"/>
              <a:t>Número de Eventos de extensão: </a:t>
            </a:r>
            <a:r>
              <a:rPr lang="x-none" sz="2000" b="1" dirty="0">
                <a:solidFill>
                  <a:srgbClr val="171DCD"/>
                </a:solidFill>
              </a:rPr>
              <a:t>1222</a:t>
            </a:r>
            <a:r>
              <a:rPr lang="x-none" sz="2000" b="1" dirty="0"/>
              <a:t> </a:t>
            </a:r>
          </a:p>
          <a:p>
            <a:r>
              <a:rPr lang="x-none" sz="2000" b="1" dirty="0"/>
              <a:t>Número de Inscritos: </a:t>
            </a:r>
            <a:r>
              <a:rPr lang="x-none" sz="2000" b="1" dirty="0">
                <a:solidFill>
                  <a:srgbClr val="171DCD"/>
                </a:solidFill>
              </a:rPr>
              <a:t>140179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72A807E-6B73-2D41-834A-1C5FE2048C9F}"/>
              </a:ext>
            </a:extLst>
          </p:cNvPr>
          <p:cNvSpPr txBox="1"/>
          <p:nvPr/>
        </p:nvSpPr>
        <p:spPr>
          <a:xfrm>
            <a:off x="699908" y="4848881"/>
            <a:ext cx="57234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000" b="1" dirty="0"/>
              <a:t>Ações de extensão dirigidas a Escolas Públicas: </a:t>
            </a:r>
            <a:r>
              <a:rPr lang="x-none" sz="2000" b="1" dirty="0">
                <a:solidFill>
                  <a:srgbClr val="171DCD"/>
                </a:solidFill>
              </a:rPr>
              <a:t>258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88F05AD-390F-E24E-A4BC-5C68B8BF3AAA}"/>
              </a:ext>
            </a:extLst>
          </p:cNvPr>
          <p:cNvSpPr txBox="1"/>
          <p:nvPr/>
        </p:nvSpPr>
        <p:spPr>
          <a:xfrm>
            <a:off x="699908" y="5430260"/>
            <a:ext cx="7337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000" b="1" dirty="0"/>
              <a:t>Ações de extensão para inclusão de Populações Vulneráveis: </a:t>
            </a:r>
            <a:r>
              <a:rPr lang="x-none" sz="2000" b="1" dirty="0">
                <a:solidFill>
                  <a:srgbClr val="171DCD"/>
                </a:solidFill>
              </a:rPr>
              <a:t>34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7DF9578-6C65-1E48-86C8-E310F3DED879}"/>
              </a:ext>
            </a:extLst>
          </p:cNvPr>
          <p:cNvSpPr txBox="1"/>
          <p:nvPr/>
        </p:nvSpPr>
        <p:spPr>
          <a:xfrm>
            <a:off x="699908" y="5963015"/>
            <a:ext cx="8184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000" b="1" dirty="0"/>
              <a:t>Número de Cursos de Pós-Graduação </a:t>
            </a:r>
            <a:r>
              <a:rPr lang="x-none" sz="2000" b="1" i="1" dirty="0"/>
              <a:t>Lato sensu </a:t>
            </a:r>
            <a:r>
              <a:rPr lang="x-none" sz="2000" b="1" dirty="0"/>
              <a:t>e Aperfeiçoamento: </a:t>
            </a:r>
            <a:r>
              <a:rPr lang="x-none" sz="2000" b="1" dirty="0">
                <a:solidFill>
                  <a:srgbClr val="171DCD"/>
                </a:solidFill>
              </a:rPr>
              <a:t>125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D35147A-E861-CC42-93C2-CBEB995720CD}"/>
              </a:ext>
            </a:extLst>
          </p:cNvPr>
          <p:cNvSpPr txBox="1"/>
          <p:nvPr/>
        </p:nvSpPr>
        <p:spPr>
          <a:xfrm>
            <a:off x="1347609" y="664533"/>
            <a:ext cx="64487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4200" b="1" dirty="0">
                <a:solidFill>
                  <a:schemeClr val="accent6">
                    <a:lumMod val="50000"/>
                  </a:schemeClr>
                </a:solidFill>
                <a:latin typeface="Nordique Inline" pitchFamily="2" charset="77"/>
              </a:rPr>
              <a:t>A Extensão em Números</a:t>
            </a:r>
          </a:p>
          <a:p>
            <a:pPr algn="ctr"/>
            <a:r>
              <a:rPr lang="x-none" sz="2400" b="1" dirty="0">
                <a:solidFill>
                  <a:schemeClr val="accent6">
                    <a:lumMod val="50000"/>
                  </a:schemeClr>
                </a:solidFill>
                <a:latin typeface="Nordique Inline" pitchFamily="2" charset="77"/>
              </a:rPr>
              <a:t>Dados referentes ao ano de  2021</a:t>
            </a:r>
          </a:p>
        </p:txBody>
      </p:sp>
    </p:spTree>
    <p:extLst>
      <p:ext uri="{BB962C8B-B14F-4D97-AF65-F5344CB8AC3E}">
        <p14:creationId xmlns:p14="http://schemas.microsoft.com/office/powerpoint/2010/main" val="785296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AFEE235-C29A-4E49-BC1F-1F2966796AA5}"/>
              </a:ext>
            </a:extLst>
          </p:cNvPr>
          <p:cNvSpPr txBox="1"/>
          <p:nvPr/>
        </p:nvSpPr>
        <p:spPr>
          <a:xfrm>
            <a:off x="699907" y="1569150"/>
            <a:ext cx="59379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000" b="1" dirty="0"/>
              <a:t>- A</a:t>
            </a:r>
            <a:r>
              <a:rPr lang="en-US" sz="2000" b="1" dirty="0"/>
              <a:t>u</a:t>
            </a:r>
            <a:r>
              <a:rPr lang="x-none" sz="2000" b="1" dirty="0"/>
              <a:t>mento do número de B</a:t>
            </a:r>
            <a:r>
              <a:rPr lang="en-US" sz="2000" b="1" dirty="0"/>
              <a:t>o</a:t>
            </a:r>
            <a:r>
              <a:rPr lang="x-none" sz="2000" b="1" dirty="0"/>
              <a:t>lsas de extensão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15E6BB0-3962-4643-843A-8077E2F91D03}"/>
              </a:ext>
            </a:extLst>
          </p:cNvPr>
          <p:cNvSpPr txBox="1"/>
          <p:nvPr/>
        </p:nvSpPr>
        <p:spPr>
          <a:xfrm>
            <a:off x="699908" y="1969902"/>
            <a:ext cx="808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000" b="1" dirty="0"/>
              <a:t>- Criação do Programa ProPEx (Programa de Bolsas de Pesquisa-Extensão)</a:t>
            </a:r>
            <a:endParaRPr lang="x-none" sz="2000" b="1" dirty="0">
              <a:solidFill>
                <a:srgbClr val="171DCD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9E0F648-9B6E-6248-B783-45A8FE90AEDF}"/>
              </a:ext>
            </a:extLst>
          </p:cNvPr>
          <p:cNvSpPr txBox="1"/>
          <p:nvPr/>
        </p:nvSpPr>
        <p:spPr>
          <a:xfrm>
            <a:off x="699908" y="2370653"/>
            <a:ext cx="57234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000" b="1" dirty="0"/>
              <a:t>- Renovação da Parceria UNA-SUS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326F88D-AC20-4840-A7F8-B33B0642CCA6}"/>
              </a:ext>
            </a:extLst>
          </p:cNvPr>
          <p:cNvSpPr txBox="1"/>
          <p:nvPr/>
        </p:nvSpPr>
        <p:spPr>
          <a:xfrm>
            <a:off x="699908" y="3199258"/>
            <a:ext cx="57234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000" b="1" dirty="0"/>
              <a:t>- I</a:t>
            </a:r>
            <a:r>
              <a:rPr lang="en-US" sz="2000" b="1" dirty="0"/>
              <a:t>n</a:t>
            </a:r>
            <a:r>
              <a:rPr lang="x-none" sz="2000" b="1" dirty="0"/>
              <a:t>stitucionalização das Ligas Acadêmicas</a:t>
            </a:r>
            <a:endParaRPr lang="x-none" sz="2000" b="1" dirty="0">
              <a:solidFill>
                <a:srgbClr val="171DCD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9231E541-F2F5-C943-A81D-07CD3E41C4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3225"/>
          <a:stretch/>
        </p:blipFill>
        <p:spPr>
          <a:xfrm>
            <a:off x="522204" y="704636"/>
            <a:ext cx="1168221" cy="80631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45C5483-7A30-4045-87BE-C417BE72B188}"/>
              </a:ext>
            </a:extLst>
          </p:cNvPr>
          <p:cNvSpPr txBox="1"/>
          <p:nvPr/>
        </p:nvSpPr>
        <p:spPr>
          <a:xfrm>
            <a:off x="699907" y="3664749"/>
            <a:ext cx="7337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000" b="1" dirty="0"/>
              <a:t>- Criação de novas E</a:t>
            </a:r>
            <a:r>
              <a:rPr lang="en-US" sz="2000" b="1" dirty="0"/>
              <a:t>m</a:t>
            </a:r>
            <a:r>
              <a:rPr lang="x-none" sz="2000" b="1" dirty="0"/>
              <a:t>presas Jr. e Observatórios Temáticos</a:t>
            </a:r>
            <a:endParaRPr lang="x-none" sz="2000" b="1" dirty="0">
              <a:solidFill>
                <a:srgbClr val="171DCD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0CAA83A6-A796-644A-9670-BB36E17F08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8824"/>
          <a:stretch/>
        </p:blipFill>
        <p:spPr>
          <a:xfrm>
            <a:off x="7453575" y="815405"/>
            <a:ext cx="1168221" cy="5847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E1D1FA5-9074-0748-A256-3E5B73A15921}"/>
              </a:ext>
            </a:extLst>
          </p:cNvPr>
          <p:cNvSpPr txBox="1"/>
          <p:nvPr/>
        </p:nvSpPr>
        <p:spPr>
          <a:xfrm>
            <a:off x="1570564" y="674826"/>
            <a:ext cx="575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4000" b="1" dirty="0">
                <a:solidFill>
                  <a:schemeClr val="accent6">
                    <a:lumMod val="50000"/>
                  </a:schemeClr>
                </a:solidFill>
                <a:latin typeface="Nordique Inline" panose="020F0502020204030204" pitchFamily="34" charset="0"/>
                <a:cs typeface="Nordique Inline" panose="020F0502020204030204" pitchFamily="34" charset="0"/>
              </a:rPr>
              <a:t>Dados 2022 e Metas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313F189-D0B9-AE4E-B703-1B1652999F49}"/>
              </a:ext>
            </a:extLst>
          </p:cNvPr>
          <p:cNvSpPr txBox="1"/>
          <p:nvPr/>
        </p:nvSpPr>
        <p:spPr>
          <a:xfrm>
            <a:off x="699907" y="2762319"/>
            <a:ext cx="8331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- </a:t>
            </a:r>
            <a:r>
              <a:rPr lang="en-US" sz="2000" b="1" dirty="0" err="1"/>
              <a:t>Continuação</a:t>
            </a:r>
            <a:r>
              <a:rPr lang="en-US" sz="2000" b="1" dirty="0"/>
              <a:t> do </a:t>
            </a:r>
            <a:r>
              <a:rPr lang="en-US" sz="2000" b="1" dirty="0" err="1"/>
              <a:t>Desenvolvimento</a:t>
            </a:r>
            <a:r>
              <a:rPr lang="en-US" sz="2000" b="1" dirty="0"/>
              <a:t> dos </a:t>
            </a:r>
            <a:r>
              <a:rPr lang="en-US" sz="2000" b="1" dirty="0" err="1"/>
              <a:t>Projetos</a:t>
            </a:r>
            <a:r>
              <a:rPr lang="en-US" sz="2000" b="1" dirty="0"/>
              <a:t> com as </a:t>
            </a:r>
            <a:r>
              <a:rPr lang="en-US" sz="2000" b="1" dirty="0" err="1"/>
              <a:t>Escolas</a:t>
            </a:r>
            <a:r>
              <a:rPr lang="en-US" sz="2000" b="1" dirty="0"/>
              <a:t> da </a:t>
            </a:r>
            <a:r>
              <a:rPr lang="en-US" sz="2000" b="1" dirty="0" err="1"/>
              <a:t>Cidadania</a:t>
            </a:r>
            <a:endParaRPr lang="x-none" sz="2000" b="1" dirty="0">
              <a:solidFill>
                <a:srgbClr val="171DCD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C1EA3FA-14D4-BF48-86E8-B8201BE2B9B9}"/>
              </a:ext>
            </a:extLst>
          </p:cNvPr>
          <p:cNvSpPr txBox="1"/>
          <p:nvPr/>
        </p:nvSpPr>
        <p:spPr>
          <a:xfrm>
            <a:off x="699907" y="4066510"/>
            <a:ext cx="7337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- </a:t>
            </a:r>
            <a:r>
              <a:rPr lang="en-US" sz="2000" b="1" dirty="0" err="1"/>
              <a:t>Retomada</a:t>
            </a:r>
            <a:r>
              <a:rPr lang="en-US" sz="2000" b="1" dirty="0"/>
              <a:t> dos </a:t>
            </a:r>
            <a:r>
              <a:rPr lang="en-US" sz="2000" b="1" dirty="0" err="1"/>
              <a:t>Cursos</a:t>
            </a:r>
            <a:r>
              <a:rPr lang="en-US" sz="2000" b="1" dirty="0"/>
              <a:t> pela </a:t>
            </a:r>
            <a:r>
              <a:rPr lang="en-US" sz="2000" b="1" dirty="0" err="1"/>
              <a:t>Universidade</a:t>
            </a:r>
            <a:r>
              <a:rPr lang="en-US" sz="2000" b="1" dirty="0"/>
              <a:t> </a:t>
            </a:r>
            <a:r>
              <a:rPr lang="en-US" sz="2000" b="1" dirty="0" err="1"/>
              <a:t>Aberta</a:t>
            </a:r>
            <a:r>
              <a:rPr lang="en-US" sz="2000" b="1" dirty="0"/>
              <a:t> do </a:t>
            </a:r>
            <a:r>
              <a:rPr lang="en-US" sz="2000" b="1" dirty="0" err="1"/>
              <a:t>Brasil</a:t>
            </a:r>
            <a:r>
              <a:rPr lang="en-US" sz="2000" b="1" dirty="0"/>
              <a:t> (UAB)</a:t>
            </a:r>
            <a:endParaRPr lang="x-none" sz="2000" b="1" dirty="0">
              <a:solidFill>
                <a:srgbClr val="171DCD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1BDF2A86-B01B-0E42-93A7-BEA28D46A63D}"/>
              </a:ext>
            </a:extLst>
          </p:cNvPr>
          <p:cNvSpPr txBox="1"/>
          <p:nvPr/>
        </p:nvSpPr>
        <p:spPr>
          <a:xfrm>
            <a:off x="699907" y="5290595"/>
            <a:ext cx="7337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171DCD"/>
                </a:solidFill>
              </a:rPr>
              <a:t>- </a:t>
            </a:r>
            <a:r>
              <a:rPr lang="en-US" sz="2000" b="1" dirty="0" err="1">
                <a:solidFill>
                  <a:srgbClr val="171DCD"/>
                </a:solidFill>
              </a:rPr>
              <a:t>Criação</a:t>
            </a:r>
            <a:r>
              <a:rPr lang="en-US" sz="2000" b="1" dirty="0">
                <a:solidFill>
                  <a:srgbClr val="171DCD"/>
                </a:solidFill>
              </a:rPr>
              <a:t> do Fundo de </a:t>
            </a:r>
            <a:r>
              <a:rPr lang="en-US" sz="2000" b="1" dirty="0" err="1">
                <a:solidFill>
                  <a:srgbClr val="171DCD"/>
                </a:solidFill>
              </a:rPr>
              <a:t>Extensão</a:t>
            </a:r>
            <a:r>
              <a:rPr lang="en-US" sz="2000" b="1" dirty="0">
                <a:solidFill>
                  <a:srgbClr val="171DCD"/>
                </a:solidFill>
              </a:rPr>
              <a:t> e </a:t>
            </a:r>
            <a:r>
              <a:rPr lang="en-US" sz="2000" b="1" dirty="0" err="1">
                <a:solidFill>
                  <a:srgbClr val="171DCD"/>
                </a:solidFill>
              </a:rPr>
              <a:t>Cultura</a:t>
            </a:r>
            <a:r>
              <a:rPr lang="en-US" sz="2000" b="1" dirty="0">
                <a:solidFill>
                  <a:srgbClr val="171DCD"/>
                </a:solidFill>
              </a:rPr>
              <a:t> (FEC-</a:t>
            </a:r>
            <a:r>
              <a:rPr lang="en-US" sz="2000" b="1" dirty="0" err="1">
                <a:solidFill>
                  <a:srgbClr val="171DCD"/>
                </a:solidFill>
              </a:rPr>
              <a:t>Unifesp</a:t>
            </a:r>
            <a:r>
              <a:rPr lang="en-US" sz="2000" b="1" dirty="0">
                <a:solidFill>
                  <a:srgbClr val="171DCD"/>
                </a:solidFill>
              </a:rPr>
              <a:t>)</a:t>
            </a:r>
            <a:endParaRPr lang="x-none" sz="2000" b="1" dirty="0">
              <a:solidFill>
                <a:srgbClr val="171DCD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6ED7606A-2BF9-4646-9ED4-B43DE7CA294F}"/>
              </a:ext>
            </a:extLst>
          </p:cNvPr>
          <p:cNvSpPr txBox="1"/>
          <p:nvPr/>
        </p:nvSpPr>
        <p:spPr>
          <a:xfrm>
            <a:off x="699907" y="5724572"/>
            <a:ext cx="7337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171DCD"/>
                </a:solidFill>
              </a:rPr>
              <a:t>- </a:t>
            </a:r>
            <a:r>
              <a:rPr lang="en-US" sz="2000" b="1" dirty="0" err="1">
                <a:solidFill>
                  <a:srgbClr val="171DCD"/>
                </a:solidFill>
              </a:rPr>
              <a:t>Mapeamento</a:t>
            </a:r>
            <a:r>
              <a:rPr lang="en-US" sz="2000" b="1" dirty="0">
                <a:solidFill>
                  <a:srgbClr val="171DCD"/>
                </a:solidFill>
              </a:rPr>
              <a:t> de </a:t>
            </a:r>
            <a:r>
              <a:rPr lang="en-US" sz="2000" b="1" dirty="0" err="1">
                <a:solidFill>
                  <a:srgbClr val="171DCD"/>
                </a:solidFill>
              </a:rPr>
              <a:t>Demandas</a:t>
            </a:r>
            <a:r>
              <a:rPr lang="en-US" sz="2000" b="1" dirty="0">
                <a:solidFill>
                  <a:srgbClr val="171DCD"/>
                </a:solidFill>
              </a:rPr>
              <a:t> dos “</a:t>
            </a:r>
            <a:r>
              <a:rPr lang="en-US" sz="2000" b="1" dirty="0" err="1">
                <a:solidFill>
                  <a:srgbClr val="171DCD"/>
                </a:solidFill>
              </a:rPr>
              <a:t>Entornos</a:t>
            </a:r>
            <a:r>
              <a:rPr lang="en-US" sz="2000" b="1" dirty="0">
                <a:solidFill>
                  <a:srgbClr val="171DCD"/>
                </a:solidFill>
              </a:rPr>
              <a:t>”</a:t>
            </a:r>
            <a:endParaRPr lang="x-none" sz="2000" b="1" dirty="0">
              <a:solidFill>
                <a:srgbClr val="171DCD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024D57B-CEEA-2C46-B2F2-9354C5A22DD3}"/>
              </a:ext>
            </a:extLst>
          </p:cNvPr>
          <p:cNvSpPr txBox="1"/>
          <p:nvPr/>
        </p:nvSpPr>
        <p:spPr>
          <a:xfrm>
            <a:off x="546800" y="4862171"/>
            <a:ext cx="1776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800" b="1" dirty="0">
                <a:solidFill>
                  <a:srgbClr val="171DCD"/>
                </a:solidFill>
                <a:latin typeface="Nordique Inline" panose="020F0502020204030204" pitchFamily="34" charset="0"/>
                <a:cs typeface="Nordique Inline" panose="020F0502020204030204" pitchFamily="34" charset="0"/>
              </a:rPr>
              <a:t>Metas</a:t>
            </a:r>
          </a:p>
        </p:txBody>
      </p:sp>
    </p:spTree>
    <p:extLst>
      <p:ext uri="{BB962C8B-B14F-4D97-AF65-F5344CB8AC3E}">
        <p14:creationId xmlns:p14="http://schemas.microsoft.com/office/powerpoint/2010/main" val="2687890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4442</TotalTime>
  <Words>178</Words>
  <Application>Microsoft Office PowerPoint</Application>
  <PresentationFormat>Apresentação na tela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Nordique Inline</vt:lpstr>
      <vt:lpstr>Office Theme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Taiza Stumpp</dc:creator>
  <cp:lastModifiedBy>Unifesp</cp:lastModifiedBy>
  <cp:revision>12</cp:revision>
  <dcterms:created xsi:type="dcterms:W3CDTF">2022-05-13T11:19:38Z</dcterms:created>
  <dcterms:modified xsi:type="dcterms:W3CDTF">2022-05-16T15:02:02Z</dcterms:modified>
</cp:coreProperties>
</file>