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0" r:id="rId2"/>
    <p:sldId id="275" r:id="rId3"/>
    <p:sldId id="258" r:id="rId4"/>
    <p:sldId id="259" r:id="rId5"/>
    <p:sldId id="264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72BDA3-02FD-41B4-8E43-003A12F56666}" type="datetimeFigureOut">
              <a:rPr lang="pt-BR" smtClean="0"/>
              <a:t>17/05/2022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922F3-2836-45F4-9C42-316C8C04DF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8475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9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0"/>
                <a:cs typeface="Microsoft YaHei" charset="0"/>
              </a:defRPr>
            </a:lvl1pPr>
            <a:lvl2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0"/>
                <a:cs typeface="Microsoft YaHei" charset="0"/>
              </a:defRPr>
            </a:lvl2pPr>
            <a:lvl3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0"/>
                <a:cs typeface="Microsoft YaHei" charset="0"/>
              </a:defRPr>
            </a:lvl3pPr>
            <a:lvl4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0"/>
                <a:cs typeface="Microsoft YaHei" charset="0"/>
              </a:defRPr>
            </a:lvl4pPr>
            <a:lvl5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0"/>
                <a:cs typeface="Microsoft YaHei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0"/>
                <a:cs typeface="Microsoft YaHei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0"/>
                <a:cs typeface="Microsoft YaHei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0"/>
                <a:cs typeface="Microsoft YaHei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0"/>
                <a:cs typeface="Microsoft YaHei" charset="0"/>
              </a:defRPr>
            </a:lvl9pPr>
          </a:lstStyle>
          <a:p>
            <a:pPr eaLnBrk="1">
              <a:defRPr/>
            </a:pPr>
            <a:fld id="{A32A1203-F736-43F5-A4B3-A40D830E5966}" type="slidenum">
              <a:rPr lang="pt-BR" smtClean="0">
                <a:solidFill>
                  <a:srgbClr val="000000"/>
                </a:solidFill>
                <a:latin typeface="Times New Roman" charset="0"/>
              </a:rPr>
              <a:pPr eaLnBrk="1">
                <a:defRPr/>
              </a:pPr>
              <a:t>1</a:t>
            </a:fld>
            <a:endParaRPr lang="pt-BR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92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0488" y="754063"/>
            <a:ext cx="6615112" cy="37211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0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074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9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0"/>
                <a:cs typeface="Microsoft YaHei" charset="0"/>
              </a:defRPr>
            </a:lvl1pPr>
            <a:lvl2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0"/>
                <a:cs typeface="Microsoft YaHei" charset="0"/>
              </a:defRPr>
            </a:lvl2pPr>
            <a:lvl3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0"/>
                <a:cs typeface="Microsoft YaHei" charset="0"/>
              </a:defRPr>
            </a:lvl3pPr>
            <a:lvl4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0"/>
                <a:cs typeface="Microsoft YaHei" charset="0"/>
              </a:defRPr>
            </a:lvl4pPr>
            <a:lvl5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0"/>
                <a:cs typeface="Microsoft YaHei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0"/>
                <a:cs typeface="Microsoft YaHei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0"/>
                <a:cs typeface="Microsoft YaHei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0"/>
                <a:cs typeface="Microsoft YaHei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0"/>
                <a:cs typeface="Microsoft YaHei" charset="0"/>
              </a:defRPr>
            </a:lvl9pPr>
          </a:lstStyle>
          <a:p>
            <a:pPr eaLnBrk="1">
              <a:defRPr/>
            </a:pPr>
            <a:fld id="{A32A1203-F736-43F5-A4B3-A40D830E5966}" type="slidenum">
              <a:rPr lang="pt-BR" smtClean="0">
                <a:solidFill>
                  <a:srgbClr val="000000"/>
                </a:solidFill>
                <a:latin typeface="Times New Roman" charset="0"/>
              </a:rPr>
              <a:pPr eaLnBrk="1">
                <a:defRPr/>
              </a:pPr>
              <a:t>2</a:t>
            </a:fld>
            <a:endParaRPr lang="pt-BR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92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0488" y="754063"/>
            <a:ext cx="6615112" cy="37211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0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358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9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0"/>
                <a:cs typeface="Microsoft YaHei" charset="0"/>
              </a:defRPr>
            </a:lvl1pPr>
            <a:lvl2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0"/>
                <a:cs typeface="Microsoft YaHei" charset="0"/>
              </a:defRPr>
            </a:lvl2pPr>
            <a:lvl3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0"/>
                <a:cs typeface="Microsoft YaHei" charset="0"/>
              </a:defRPr>
            </a:lvl3pPr>
            <a:lvl4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0"/>
                <a:cs typeface="Microsoft YaHei" charset="0"/>
              </a:defRPr>
            </a:lvl4pPr>
            <a:lvl5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0"/>
                <a:cs typeface="Microsoft YaHei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0"/>
                <a:cs typeface="Microsoft YaHei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0"/>
                <a:cs typeface="Microsoft YaHei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0"/>
                <a:cs typeface="Microsoft YaHei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0"/>
                <a:cs typeface="Microsoft YaHei" charset="0"/>
              </a:defRPr>
            </a:lvl9pPr>
          </a:lstStyle>
          <a:p>
            <a:pPr eaLnBrk="1">
              <a:defRPr/>
            </a:pPr>
            <a:fld id="{A32A1203-F736-43F5-A4B3-A40D830E5966}" type="slidenum">
              <a:rPr lang="pt-BR" smtClean="0">
                <a:solidFill>
                  <a:srgbClr val="000000"/>
                </a:solidFill>
                <a:latin typeface="Times New Roman" charset="0"/>
              </a:rPr>
              <a:pPr eaLnBrk="1">
                <a:defRPr/>
              </a:pPr>
              <a:t>3</a:t>
            </a:fld>
            <a:endParaRPr lang="pt-BR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92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0488" y="754063"/>
            <a:ext cx="6615112" cy="37211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0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345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9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0"/>
                <a:cs typeface="Microsoft YaHei" charset="0"/>
              </a:defRPr>
            </a:lvl1pPr>
            <a:lvl2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0"/>
                <a:cs typeface="Microsoft YaHei" charset="0"/>
              </a:defRPr>
            </a:lvl2pPr>
            <a:lvl3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0"/>
                <a:cs typeface="Microsoft YaHei" charset="0"/>
              </a:defRPr>
            </a:lvl3pPr>
            <a:lvl4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0"/>
                <a:cs typeface="Microsoft YaHei" charset="0"/>
              </a:defRPr>
            </a:lvl4pPr>
            <a:lvl5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0"/>
                <a:cs typeface="Microsoft YaHei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0"/>
                <a:cs typeface="Microsoft YaHei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0"/>
                <a:cs typeface="Microsoft YaHei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0"/>
                <a:cs typeface="Microsoft YaHei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0"/>
                <a:cs typeface="Microsoft YaHei" charset="0"/>
              </a:defRPr>
            </a:lvl9pPr>
          </a:lstStyle>
          <a:p>
            <a:pPr eaLnBrk="1">
              <a:defRPr/>
            </a:pPr>
            <a:fld id="{A32A1203-F736-43F5-A4B3-A40D830E5966}" type="slidenum">
              <a:rPr lang="pt-BR" smtClean="0">
                <a:solidFill>
                  <a:srgbClr val="000000"/>
                </a:solidFill>
                <a:latin typeface="Times New Roman" charset="0"/>
              </a:rPr>
              <a:pPr eaLnBrk="1">
                <a:defRPr/>
              </a:pPr>
              <a:t>4</a:t>
            </a:fld>
            <a:endParaRPr lang="pt-BR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92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0488" y="754063"/>
            <a:ext cx="6615112" cy="37211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0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1698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9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0"/>
                <a:cs typeface="Microsoft YaHei" charset="0"/>
              </a:defRPr>
            </a:lvl1pPr>
            <a:lvl2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0"/>
                <a:cs typeface="Microsoft YaHei" charset="0"/>
              </a:defRPr>
            </a:lvl2pPr>
            <a:lvl3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0"/>
                <a:cs typeface="Microsoft YaHei" charset="0"/>
              </a:defRPr>
            </a:lvl3pPr>
            <a:lvl4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0"/>
                <a:cs typeface="Microsoft YaHei" charset="0"/>
              </a:defRPr>
            </a:lvl4pPr>
            <a:lvl5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0"/>
                <a:cs typeface="Microsoft YaHei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0"/>
                <a:cs typeface="Microsoft YaHei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0"/>
                <a:cs typeface="Microsoft YaHei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0"/>
                <a:cs typeface="Microsoft YaHei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0"/>
                <a:cs typeface="Microsoft YaHei" charset="0"/>
              </a:defRPr>
            </a:lvl9pPr>
          </a:lstStyle>
          <a:p>
            <a:pPr eaLnBrk="1">
              <a:defRPr/>
            </a:pPr>
            <a:fld id="{A32A1203-F736-43F5-A4B3-A40D830E5966}" type="slidenum">
              <a:rPr lang="pt-BR" smtClean="0">
                <a:solidFill>
                  <a:srgbClr val="000000"/>
                </a:solidFill>
                <a:latin typeface="Times New Roman" charset="0"/>
              </a:rPr>
              <a:pPr eaLnBrk="1">
                <a:defRPr/>
              </a:pPr>
              <a:t>5</a:t>
            </a:fld>
            <a:endParaRPr lang="pt-BR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92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0488" y="754063"/>
            <a:ext cx="6615112" cy="37211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0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517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0826B-93F1-4A9A-84F5-5A10A48EEAC8}" type="datetimeFigureOut">
              <a:rPr lang="pt-BR" smtClean="0"/>
              <a:t>17/05/2022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3836-BAA0-4F6C-B18D-31CBA59D2F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3807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0826B-93F1-4A9A-84F5-5A10A48EEAC8}" type="datetimeFigureOut">
              <a:rPr lang="pt-BR" smtClean="0"/>
              <a:t>17/05/2022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3836-BAA0-4F6C-B18D-31CBA59D2F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3176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0826B-93F1-4A9A-84F5-5A10A48EEAC8}" type="datetimeFigureOut">
              <a:rPr lang="pt-BR" smtClean="0"/>
              <a:t>17/05/2022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3836-BAA0-4F6C-B18D-31CBA59D2F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74258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130426"/>
            <a:ext cx="10354733" cy="146367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27/11/13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A2523-F950-4985-A80B-3E6535C16EE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0523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0826B-93F1-4A9A-84F5-5A10A48EEAC8}" type="datetimeFigureOut">
              <a:rPr lang="pt-BR" smtClean="0"/>
              <a:t>17/05/2022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3836-BAA0-4F6C-B18D-31CBA59D2F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3847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0826B-93F1-4A9A-84F5-5A10A48EEAC8}" type="datetimeFigureOut">
              <a:rPr lang="pt-BR" smtClean="0"/>
              <a:t>17/05/2022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3836-BAA0-4F6C-B18D-31CBA59D2F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8621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0826B-93F1-4A9A-84F5-5A10A48EEAC8}" type="datetimeFigureOut">
              <a:rPr lang="pt-BR" smtClean="0"/>
              <a:t>17/05/2022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3836-BAA0-4F6C-B18D-31CBA59D2F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2979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0826B-93F1-4A9A-84F5-5A10A48EEAC8}" type="datetimeFigureOut">
              <a:rPr lang="pt-BR" smtClean="0"/>
              <a:t>17/05/2022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3836-BAA0-4F6C-B18D-31CBA59D2F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2173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0826B-93F1-4A9A-84F5-5A10A48EEAC8}" type="datetimeFigureOut">
              <a:rPr lang="pt-BR" smtClean="0"/>
              <a:t>17/05/2022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3836-BAA0-4F6C-B18D-31CBA59D2F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9306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0826B-93F1-4A9A-84F5-5A10A48EEAC8}" type="datetimeFigureOut">
              <a:rPr lang="pt-BR" smtClean="0"/>
              <a:t>17/05/2022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3836-BAA0-4F6C-B18D-31CBA59D2F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7385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0826B-93F1-4A9A-84F5-5A10A48EEAC8}" type="datetimeFigureOut">
              <a:rPr lang="pt-BR" smtClean="0"/>
              <a:t>17/05/2022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3836-BAA0-4F6C-B18D-31CBA59D2F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2654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0826B-93F1-4A9A-84F5-5A10A48EEAC8}" type="datetimeFigureOut">
              <a:rPr lang="pt-BR" smtClean="0"/>
              <a:t>17/05/2022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3836-BAA0-4F6C-B18D-31CBA59D2F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2631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0826B-93F1-4A9A-84F5-5A10A48EEAC8}" type="datetimeFigureOut">
              <a:rPr lang="pt-BR" smtClean="0"/>
              <a:t>17/05/2022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23836-BAA0-4F6C-B18D-31CBA59D2F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4180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estudantes.unifesp.br/" TargetMode="Externa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Resultado de imagem para logo prae unifesp">
            <a:extLst>
              <a:ext uri="{FF2B5EF4-FFF2-40B4-BE49-F238E27FC236}">
                <a16:creationId xmlns="" xmlns:a16="http://schemas.microsoft.com/office/drawing/2014/main" id="{DDED5703-E58F-4885-89C7-735C8729FA2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179" r="10269" b="34842"/>
          <a:stretch/>
        </p:blipFill>
        <p:spPr bwMode="auto">
          <a:xfrm>
            <a:off x="8616488" y="172932"/>
            <a:ext cx="1872000" cy="879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3028442" y="373472"/>
            <a:ext cx="6192688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/>
          <a:p>
            <a:pPr algn="ctr">
              <a:lnSpc>
                <a:spcPct val="7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400" b="1" dirty="0" smtClean="0">
                <a:solidFill>
                  <a:srgbClr val="314923"/>
                </a:solidFill>
                <a:latin typeface="Calibri" charset="0"/>
              </a:rPr>
              <a:t>Pró-Reitoria de Assuntos Estudantis</a:t>
            </a:r>
          </a:p>
        </p:txBody>
      </p:sp>
      <p:sp>
        <p:nvSpPr>
          <p:cNvPr id="2" name="Rectangle 1"/>
          <p:cNvSpPr/>
          <p:nvPr/>
        </p:nvSpPr>
        <p:spPr>
          <a:xfrm>
            <a:off x="1524000" y="6511996"/>
            <a:ext cx="9144000" cy="346003"/>
          </a:xfrm>
          <a:prstGeom prst="rect">
            <a:avLst/>
          </a:prstGeom>
          <a:solidFill>
            <a:srgbClr val="314923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6" name="Rectangle 5"/>
          <p:cNvSpPr/>
          <p:nvPr/>
        </p:nvSpPr>
        <p:spPr>
          <a:xfrm>
            <a:off x="1524000" y="-7938"/>
            <a:ext cx="9144000" cy="163513"/>
          </a:xfrm>
          <a:prstGeom prst="rect">
            <a:avLst/>
          </a:prstGeom>
          <a:solidFill>
            <a:srgbClr val="314923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0" y="1335089"/>
            <a:ext cx="9144000" cy="1"/>
          </a:xfrm>
          <a:prstGeom prst="line">
            <a:avLst/>
          </a:prstGeom>
          <a:ln>
            <a:solidFill>
              <a:srgbClr val="31492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103" name="Imagem 7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47529" y="339648"/>
            <a:ext cx="1287463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1221481" y="2014353"/>
            <a:ext cx="9806609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b="1" dirty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Pró-Reitoria de </a:t>
            </a:r>
            <a:r>
              <a:rPr lang="pt-BR" sz="5400" b="1" dirty="0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Assuntos Estudantis</a:t>
            </a:r>
            <a:r>
              <a:rPr lang="pt-BR" sz="6600" b="1" dirty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/>
            </a:r>
            <a:br>
              <a:rPr lang="pt-BR" sz="6600" b="1" dirty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</a:br>
            <a:r>
              <a:rPr lang="pt-BR" sz="4400" b="1" dirty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1º ano de gestão </a:t>
            </a:r>
            <a:r>
              <a:rPr lang="pt-BR" sz="6600" b="1" dirty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/>
            </a:r>
            <a:br>
              <a:rPr lang="pt-BR" sz="6600" b="1" dirty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</a:br>
            <a:r>
              <a:rPr lang="pt-BR" sz="4000" b="1" dirty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2021-2025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078185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Resultado de imagem para logo prae unifesp">
            <a:extLst>
              <a:ext uri="{FF2B5EF4-FFF2-40B4-BE49-F238E27FC236}">
                <a16:creationId xmlns="" xmlns:a16="http://schemas.microsoft.com/office/drawing/2014/main" id="{DDED5703-E58F-4885-89C7-735C8729FA2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179" r="10269" b="34842"/>
          <a:stretch/>
        </p:blipFill>
        <p:spPr bwMode="auto">
          <a:xfrm>
            <a:off x="8616488" y="172932"/>
            <a:ext cx="1872000" cy="879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3028442" y="333716"/>
            <a:ext cx="6192688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/>
          <a:p>
            <a:pPr algn="ctr">
              <a:lnSpc>
                <a:spcPct val="7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400" b="1" dirty="0" smtClean="0">
                <a:solidFill>
                  <a:srgbClr val="314923"/>
                </a:solidFill>
                <a:latin typeface="Calibri" charset="0"/>
              </a:rPr>
              <a:t>Pró-Reitoria de Assuntos Estudantis</a:t>
            </a:r>
          </a:p>
        </p:txBody>
      </p:sp>
      <p:sp>
        <p:nvSpPr>
          <p:cNvPr id="2" name="Rectangle 1"/>
          <p:cNvSpPr/>
          <p:nvPr/>
        </p:nvSpPr>
        <p:spPr>
          <a:xfrm>
            <a:off x="1524000" y="6511996"/>
            <a:ext cx="9144000" cy="346003"/>
          </a:xfrm>
          <a:prstGeom prst="rect">
            <a:avLst/>
          </a:prstGeom>
          <a:solidFill>
            <a:srgbClr val="314923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6" name="Rectangle 5"/>
          <p:cNvSpPr/>
          <p:nvPr/>
        </p:nvSpPr>
        <p:spPr>
          <a:xfrm>
            <a:off x="1524000" y="-7938"/>
            <a:ext cx="9144000" cy="163513"/>
          </a:xfrm>
          <a:prstGeom prst="rect">
            <a:avLst/>
          </a:prstGeom>
          <a:solidFill>
            <a:srgbClr val="314923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0" y="1335089"/>
            <a:ext cx="9144000" cy="1"/>
          </a:xfrm>
          <a:prstGeom prst="line">
            <a:avLst/>
          </a:prstGeom>
          <a:ln>
            <a:solidFill>
              <a:srgbClr val="31492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103" name="Imagem 7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47529" y="339648"/>
            <a:ext cx="1287463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tângulo 2"/>
          <p:cNvSpPr/>
          <p:nvPr/>
        </p:nvSpPr>
        <p:spPr>
          <a:xfrm>
            <a:off x="1281116" y="2014353"/>
            <a:ext cx="9687339" cy="460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dirty="0" smtClean="0">
                <a:latin typeface="Arial" panose="020B0604020202020204" pitchFamily="34" charset="0"/>
                <a:ea typeface="Arial" panose="020B0604020202020204" pitchFamily="34" charset="0"/>
              </a:rPr>
              <a:t>Evento de </a:t>
            </a:r>
            <a:r>
              <a:rPr lang="pt-BR" dirty="0">
                <a:latin typeface="Arial" panose="020B0604020202020204" pitchFamily="34" charset="0"/>
                <a:ea typeface="Arial" panose="020B0604020202020204" pitchFamily="34" charset="0"/>
              </a:rPr>
              <a:t>Recepção de </a:t>
            </a:r>
            <a:r>
              <a:rPr lang="pt-BR" dirty="0" smtClean="0">
                <a:latin typeface="Arial" panose="020B0604020202020204" pitchFamily="34" charset="0"/>
                <a:ea typeface="Arial" panose="020B0604020202020204" pitchFamily="34" charset="0"/>
              </a:rPr>
              <a:t>Ingressantes 2022, </a:t>
            </a:r>
            <a:r>
              <a:rPr lang="pt-BR" dirty="0">
                <a:latin typeface="Arial" panose="020B0604020202020204" pitchFamily="34" charset="0"/>
                <a:ea typeface="Arial" panose="020B0604020202020204" pitchFamily="34" charset="0"/>
              </a:rPr>
              <a:t>com ampla participação </a:t>
            </a:r>
            <a:r>
              <a:rPr lang="pt-BR" dirty="0" smtClean="0">
                <a:latin typeface="Arial" panose="020B0604020202020204" pitchFamily="34" charset="0"/>
                <a:ea typeface="Arial" panose="020B0604020202020204" pitchFamily="34" charset="0"/>
              </a:rPr>
              <a:t>estudantil. Evento híbrido com atividades coordenadas pela PRAE e comissões locais em cada Campus.  As atividades remotas tiveram mais de 7 mil visualizações no </a:t>
            </a:r>
            <a:r>
              <a:rPr lang="pt-BR" dirty="0" err="1" smtClean="0">
                <a:latin typeface="Arial" panose="020B0604020202020204" pitchFamily="34" charset="0"/>
                <a:ea typeface="Arial" panose="020B0604020202020204" pitchFamily="34" charset="0"/>
              </a:rPr>
              <a:t>Youtube</a:t>
            </a:r>
            <a:r>
              <a:rPr lang="pt-BR" dirty="0" smtClean="0">
                <a:latin typeface="Arial" panose="020B0604020202020204" pitchFamily="34" charset="0"/>
                <a:ea typeface="Arial" panose="020B0604020202020204" pitchFamily="34" charset="0"/>
              </a:rPr>
              <a:t> até o momento. </a:t>
            </a:r>
          </a:p>
          <a:p>
            <a:pPr marL="285750" indent="-285750" algn="just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pt-BR" dirty="0"/>
              <a:t>Atualização do site Olá, Estudante! da Unifesp. </a:t>
            </a:r>
            <a:r>
              <a:rPr lang="pt-BR" dirty="0">
                <a:hlinkClick r:id="rId5"/>
              </a:rPr>
              <a:t>https://estudantes.unifesp.br/</a:t>
            </a:r>
            <a:r>
              <a:rPr lang="pt-BR" dirty="0"/>
              <a:t> </a:t>
            </a:r>
            <a:endParaRPr lang="pt-BR" dirty="0" smtClean="0"/>
          </a:p>
          <a:p>
            <a:pPr marL="285750" indent="-285750" algn="just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pt-BR" dirty="0" smtClean="0"/>
              <a:t>Perfil dos(as) Estudantes da Pós-Graduação (Parceria com PROPGPQ)</a:t>
            </a:r>
          </a:p>
          <a:p>
            <a:pPr marL="285750" indent="-285750" algn="just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pt-BR" dirty="0" smtClean="0"/>
              <a:t>Construção de uma nova estrutura organizacional. Novo organograma e Regimento foram aprovados no CAE e COPLAD e aguardam apreciação do CONSU. </a:t>
            </a:r>
          </a:p>
          <a:p>
            <a:pPr algn="ctr">
              <a:lnSpc>
                <a:spcPct val="150000"/>
              </a:lnSpc>
              <a:spcBef>
                <a:spcPts val="1200"/>
              </a:spcBef>
            </a:pPr>
            <a:r>
              <a:rPr lang="pt-BR" sz="2000" b="1" dirty="0" smtClean="0"/>
              <a:t>Pró-Reitoria de Assuntos Estudantis e Políticas Afirmativas (PRAEPA)</a:t>
            </a:r>
            <a:endParaRPr lang="pt-BR" sz="2000" b="1" dirty="0"/>
          </a:p>
          <a:p>
            <a:pPr marL="285750" lvl="0" indent="-28575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sz="16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7258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00" y="164012"/>
            <a:ext cx="11981272" cy="654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7128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3503712" y="196042"/>
            <a:ext cx="6192688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/>
          <a:p>
            <a:pPr algn="ctr">
              <a:lnSpc>
                <a:spcPct val="7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400" b="1" dirty="0">
                <a:solidFill>
                  <a:srgbClr val="314923"/>
                </a:solidFill>
                <a:latin typeface="Calibri" charset="0"/>
              </a:rPr>
              <a:t>Pró-Reitoria de Assuntos Estudantis e Políticas Afirmativas  (PRAEPA)</a:t>
            </a:r>
          </a:p>
        </p:txBody>
      </p:sp>
      <p:sp>
        <p:nvSpPr>
          <p:cNvPr id="2" name="Rectangle 1"/>
          <p:cNvSpPr/>
          <p:nvPr/>
        </p:nvSpPr>
        <p:spPr>
          <a:xfrm>
            <a:off x="1524000" y="6553130"/>
            <a:ext cx="9144000" cy="395583"/>
          </a:xfrm>
          <a:prstGeom prst="rect">
            <a:avLst/>
          </a:prstGeom>
          <a:solidFill>
            <a:srgbClr val="314923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6" name="Rectangle 5"/>
          <p:cNvSpPr/>
          <p:nvPr/>
        </p:nvSpPr>
        <p:spPr>
          <a:xfrm>
            <a:off x="1524000" y="-7938"/>
            <a:ext cx="9144000" cy="163513"/>
          </a:xfrm>
          <a:prstGeom prst="rect">
            <a:avLst/>
          </a:prstGeom>
          <a:solidFill>
            <a:srgbClr val="314923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0" y="1335089"/>
            <a:ext cx="9144000" cy="1"/>
          </a:xfrm>
          <a:prstGeom prst="line">
            <a:avLst/>
          </a:prstGeom>
          <a:ln>
            <a:solidFill>
              <a:srgbClr val="31492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103" name="Imagem 7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47529" y="339648"/>
            <a:ext cx="1287463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" name="Fluxograma: Processo 51">
            <a:extLst>
              <a:ext uri="{FF2B5EF4-FFF2-40B4-BE49-F238E27FC236}">
                <a16:creationId xmlns="" xmlns:a16="http://schemas.microsoft.com/office/drawing/2014/main" id="{63C8ED1A-337C-4709-8DB9-A60C5ADB8FDD}"/>
              </a:ext>
            </a:extLst>
          </p:cNvPr>
          <p:cNvSpPr/>
          <p:nvPr/>
        </p:nvSpPr>
        <p:spPr>
          <a:xfrm>
            <a:off x="199337" y="1667005"/>
            <a:ext cx="2291923" cy="850353"/>
          </a:xfrm>
          <a:prstGeom prst="flowChartProcess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Coordenação de Assistência </a:t>
            </a:r>
            <a:r>
              <a:rPr lang="pt-BR" sz="16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Estudantil 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99337" y="2613484"/>
            <a:ext cx="339264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Profa. </a:t>
            </a:r>
            <a:r>
              <a:rPr lang="pt-BR" dirty="0" err="1" smtClean="0"/>
              <a:t>Gleiciane</a:t>
            </a:r>
            <a:r>
              <a:rPr lang="pt-BR" dirty="0" smtClean="0"/>
              <a:t> Aragão</a:t>
            </a:r>
            <a:endParaRPr lang="pt-BR" dirty="0"/>
          </a:p>
        </p:txBody>
      </p:sp>
      <p:sp>
        <p:nvSpPr>
          <p:cNvPr id="57" name="CaixaDeTexto 56"/>
          <p:cNvSpPr txBox="1"/>
          <p:nvPr/>
        </p:nvSpPr>
        <p:spPr>
          <a:xfrm>
            <a:off x="3843130" y="1431195"/>
            <a:ext cx="7779027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b="1" dirty="0" smtClean="0"/>
              <a:t>Principais ações: </a:t>
            </a:r>
          </a:p>
          <a:p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Gestão do Programa de Auxílio para Estudantes (PAPE) e Auxílio Creche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Aprimoramento do Sistema PAPE em parceria com a equipe da DTI</a:t>
            </a:r>
            <a:endParaRPr lang="pt-B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Manutenção da Política de Alimentação com reabertura dos Restaurantes Universitários</a:t>
            </a:r>
          </a:p>
          <a:p>
            <a:endParaRPr lang="pt-BR" dirty="0"/>
          </a:p>
        </p:txBody>
      </p:sp>
      <p:sp>
        <p:nvSpPr>
          <p:cNvPr id="11" name="Fluxograma: Processo 10">
            <a:extLst>
              <a:ext uri="{FF2B5EF4-FFF2-40B4-BE49-F238E27FC236}">
                <a16:creationId xmlns="" xmlns:a16="http://schemas.microsoft.com/office/drawing/2014/main" id="{3DDC95C4-B905-42D1-BE61-127CE60A33C7}"/>
              </a:ext>
            </a:extLst>
          </p:cNvPr>
          <p:cNvSpPr/>
          <p:nvPr/>
        </p:nvSpPr>
        <p:spPr>
          <a:xfrm>
            <a:off x="199337" y="3931500"/>
            <a:ext cx="3075626" cy="628333"/>
          </a:xfrm>
          <a:prstGeom prst="flowChartProcess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="" xmlns:a16="http://schemas.microsoft.com/office/drawing/2014/main" id="{D9E06921-262A-46C7-BEEB-2F62D3C80E33}"/>
              </a:ext>
            </a:extLst>
          </p:cNvPr>
          <p:cNvSpPr txBox="1"/>
          <p:nvPr/>
        </p:nvSpPr>
        <p:spPr>
          <a:xfrm>
            <a:off x="188542" y="4028788"/>
            <a:ext cx="30864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Promoção à Saúde de Estudante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217727" y="4720738"/>
            <a:ext cx="3248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Profa. Vanessa Neves </a:t>
            </a:r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3843130" y="3658909"/>
            <a:ext cx="7779027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b="1" dirty="0" smtClean="0"/>
              <a:t>Principais ações: </a:t>
            </a:r>
          </a:p>
          <a:p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Atendimentos relacionados a COVID-19 no Serviço de</a:t>
            </a:r>
          </a:p>
          <a:p>
            <a:r>
              <a:rPr lang="pt-BR" dirty="0" smtClean="0"/>
              <a:t> Saúde do Corpo Discente (SSCD)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Manutenção de atendimentos ambulatoriais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Ampliação da parceria com o CAISM e de ações voltadas à saúde mental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Mudança do SSCD para prédio próprio e com melhor infraestrutura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Conferência dos comprovantes de vacinação de estudantes</a:t>
            </a:r>
            <a:endParaRPr lang="pt-BR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854071"/>
              </p:ext>
            </p:extLst>
          </p:nvPr>
        </p:nvGraphicFramePr>
        <p:xfrm>
          <a:off x="9236765" y="3727799"/>
          <a:ext cx="2385392" cy="1197780"/>
        </p:xfrm>
        <a:graphic>
          <a:graphicData uri="http://schemas.openxmlformats.org/drawingml/2006/table">
            <a:tbl>
              <a:tblPr/>
              <a:tblGrid>
                <a:gridCol w="1661860">
                  <a:extLst>
                    <a:ext uri="{9D8B030D-6E8A-4147-A177-3AD203B41FA5}">
                      <a16:colId xmlns="" xmlns:a16="http://schemas.microsoft.com/office/drawing/2014/main" val="1716188527"/>
                    </a:ext>
                  </a:extLst>
                </a:gridCol>
                <a:gridCol w="723532">
                  <a:extLst>
                    <a:ext uri="{9D8B030D-6E8A-4147-A177-3AD203B41FA5}">
                      <a16:colId xmlns="" xmlns:a16="http://schemas.microsoft.com/office/drawing/2014/main" val="2996681654"/>
                    </a:ext>
                  </a:extLst>
                </a:gridCol>
              </a:tblGrid>
              <a:tr h="2994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Atendimento </a:t>
                      </a:r>
                      <a:r>
                        <a:rPr lang="pt-BR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Covid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57577103"/>
                  </a:ext>
                </a:extLst>
              </a:tr>
              <a:tr h="2994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06705392"/>
                  </a:ext>
                </a:extLst>
              </a:tr>
              <a:tr h="2994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69925569"/>
                  </a:ext>
                </a:extLst>
              </a:tr>
              <a:tr h="2994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63283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6947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3503712" y="196042"/>
            <a:ext cx="6192688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/>
          <a:p>
            <a:pPr algn="ctr">
              <a:lnSpc>
                <a:spcPct val="7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400" b="1" dirty="0">
                <a:solidFill>
                  <a:srgbClr val="314923"/>
                </a:solidFill>
                <a:latin typeface="Calibri" charset="0"/>
              </a:rPr>
              <a:t>Pró-Reitoria de Assuntos Estudantis e Políticas Afirmativas  (PRAEPA)</a:t>
            </a:r>
          </a:p>
        </p:txBody>
      </p:sp>
      <p:sp>
        <p:nvSpPr>
          <p:cNvPr id="2" name="Rectangle 1"/>
          <p:cNvSpPr/>
          <p:nvPr/>
        </p:nvSpPr>
        <p:spPr>
          <a:xfrm>
            <a:off x="1524000" y="6474753"/>
            <a:ext cx="9144000" cy="395583"/>
          </a:xfrm>
          <a:prstGeom prst="rect">
            <a:avLst/>
          </a:prstGeom>
          <a:solidFill>
            <a:srgbClr val="314923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6" name="Rectangle 5"/>
          <p:cNvSpPr/>
          <p:nvPr/>
        </p:nvSpPr>
        <p:spPr>
          <a:xfrm>
            <a:off x="1524000" y="-7938"/>
            <a:ext cx="9144000" cy="163513"/>
          </a:xfrm>
          <a:prstGeom prst="rect">
            <a:avLst/>
          </a:prstGeom>
          <a:solidFill>
            <a:srgbClr val="314923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0" y="1335089"/>
            <a:ext cx="9144000" cy="1"/>
          </a:xfrm>
          <a:prstGeom prst="line">
            <a:avLst/>
          </a:prstGeom>
          <a:ln>
            <a:solidFill>
              <a:srgbClr val="31492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103" name="Imagem 7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47529" y="339648"/>
            <a:ext cx="1287463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ixaDeTexto 2"/>
          <p:cNvSpPr txBox="1"/>
          <p:nvPr/>
        </p:nvSpPr>
        <p:spPr>
          <a:xfrm>
            <a:off x="522322" y="2694864"/>
            <a:ext cx="242713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Profa. Marina Dias </a:t>
            </a:r>
            <a:endParaRPr lang="pt-BR" dirty="0"/>
          </a:p>
        </p:txBody>
      </p:sp>
      <p:sp>
        <p:nvSpPr>
          <p:cNvPr id="57" name="CaixaDeTexto 56"/>
          <p:cNvSpPr txBox="1"/>
          <p:nvPr/>
        </p:nvSpPr>
        <p:spPr>
          <a:xfrm>
            <a:off x="3134993" y="1457456"/>
            <a:ext cx="8328138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b="1" dirty="0" smtClean="0"/>
              <a:t>Principais ações: </a:t>
            </a:r>
          </a:p>
          <a:p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Acompanhamento educacional de estudantes – Projeto Travessia (Parceria </a:t>
            </a:r>
            <a:r>
              <a:rPr lang="pt-BR" dirty="0" err="1" smtClean="0"/>
              <a:t>Prograd</a:t>
            </a:r>
            <a:r>
              <a:rPr lang="pt-BR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Empréstimo de computadores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mtClean="0"/>
              <a:t>Projeto </a:t>
            </a:r>
            <a:r>
              <a:rPr lang="pt-BR" smtClean="0"/>
              <a:t>Alunos </a:t>
            </a:r>
            <a:r>
              <a:rPr lang="pt-BR" dirty="0" smtClean="0"/>
              <a:t>Conectados (Internet MEC)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Gestão da Política de Acessibilidade e Inclusão / Portal Acessibilidade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Gestão dos Intérpretes de LIBRAS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Rodas de conversa sobre Transtorno do Espectro Autista (TEA)</a:t>
            </a:r>
            <a:endParaRPr lang="pt-BR" dirty="0"/>
          </a:p>
        </p:txBody>
      </p:sp>
      <p:sp>
        <p:nvSpPr>
          <p:cNvPr id="14" name="Fluxograma: Processo 13">
            <a:extLst>
              <a:ext uri="{FF2B5EF4-FFF2-40B4-BE49-F238E27FC236}">
                <a16:creationId xmlns="" xmlns:a16="http://schemas.microsoft.com/office/drawing/2014/main" id="{84781D72-CDA2-4C94-BF46-97134D925A85}"/>
              </a:ext>
            </a:extLst>
          </p:cNvPr>
          <p:cNvSpPr/>
          <p:nvPr/>
        </p:nvSpPr>
        <p:spPr>
          <a:xfrm>
            <a:off x="522321" y="1590154"/>
            <a:ext cx="2427130" cy="924450"/>
          </a:xfrm>
          <a:prstGeom prst="flowChartProcess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Apoio Educacional, Acessibilidade e Inclusão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410818" y="5789413"/>
            <a:ext cx="253863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Profa. Fernanda Matsuda </a:t>
            </a:r>
            <a:endParaRPr lang="pt-BR" dirty="0"/>
          </a:p>
        </p:txBody>
      </p:sp>
      <p:sp>
        <p:nvSpPr>
          <p:cNvPr id="17" name="Fluxograma: Processo 16">
            <a:extLst>
              <a:ext uri="{FF2B5EF4-FFF2-40B4-BE49-F238E27FC236}">
                <a16:creationId xmlns="" xmlns:a16="http://schemas.microsoft.com/office/drawing/2014/main" id="{8D8E6574-E859-4458-937C-5289FC98BFD3}"/>
              </a:ext>
            </a:extLst>
          </p:cNvPr>
          <p:cNvSpPr/>
          <p:nvPr/>
        </p:nvSpPr>
        <p:spPr>
          <a:xfrm>
            <a:off x="353308" y="4589555"/>
            <a:ext cx="2341383" cy="947660"/>
          </a:xfrm>
          <a:prstGeom prst="flowChartProcess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Diversidade sexual </a:t>
            </a:r>
            <a:r>
              <a:rPr lang="pt-BR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Promoção da equidade </a:t>
            </a:r>
            <a:r>
              <a:rPr lang="pt-BR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gênero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3134992" y="3908315"/>
            <a:ext cx="8328139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b="1" dirty="0" smtClean="0"/>
              <a:t>Principais ações: </a:t>
            </a:r>
          </a:p>
          <a:p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Comissão de Diversidade Sexual e de Gênero – foco na população LGBTQIA+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Linguagem flexível de gênero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Uso do banheiro sem discriminação/preconceito de gênero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Coordenação do </a:t>
            </a:r>
            <a:r>
              <a:rPr lang="pt-BR" dirty="0"/>
              <a:t>GT </a:t>
            </a:r>
            <a:r>
              <a:rPr lang="pt-BR" dirty="0" smtClean="0"/>
              <a:t>discussão </a:t>
            </a:r>
            <a:r>
              <a:rPr lang="pt-BR" dirty="0"/>
              <a:t>e promoção de medidas voltadas </a:t>
            </a:r>
            <a:r>
              <a:rPr lang="pt-BR" dirty="0" smtClean="0"/>
              <a:t>para mulheres </a:t>
            </a:r>
            <a:r>
              <a:rPr lang="pt-BR" dirty="0"/>
              <a:t>mães da </a:t>
            </a:r>
            <a:r>
              <a:rPr lang="pt-BR" dirty="0" smtClean="0"/>
              <a:t>Unifesp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Comissão de revisão do Código de Conduta Estudantil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662995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374</Words>
  <Application>Microsoft Office PowerPoint</Application>
  <PresentationFormat>Widescreen</PresentationFormat>
  <Paragraphs>60</Paragraphs>
  <Slides>5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1" baseType="lpstr">
      <vt:lpstr>Microsoft YaHei</vt:lpstr>
      <vt:lpstr>Arial</vt:lpstr>
      <vt:lpstr>Calibri</vt:lpstr>
      <vt:lpstr>Calibri Light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unifesp</dc:creator>
  <cp:lastModifiedBy>Unifesp</cp:lastModifiedBy>
  <cp:revision>24</cp:revision>
  <dcterms:created xsi:type="dcterms:W3CDTF">2021-06-14T13:06:14Z</dcterms:created>
  <dcterms:modified xsi:type="dcterms:W3CDTF">2022-05-17T16:34:23Z</dcterms:modified>
</cp:coreProperties>
</file>