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413" r:id="rId2"/>
    <p:sldId id="257" r:id="rId3"/>
    <p:sldId id="448" r:id="rId4"/>
    <p:sldId id="458" r:id="rId5"/>
    <p:sldId id="459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gia A. Azzalis" initials="LAA" lastIdx="1" clrIdx="0">
    <p:extLst>
      <p:ext uri="{19B8F6BF-5375-455C-9EA6-DF929625EA0E}">
        <p15:presenceInfo xmlns:p15="http://schemas.microsoft.com/office/powerpoint/2012/main" userId="43a022dcaa0cc65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A50021"/>
    <a:srgbClr val="CC0000"/>
    <a:srgbClr val="6600CC"/>
    <a:srgbClr val="9933FF"/>
    <a:srgbClr val="008000"/>
    <a:srgbClr val="FF6600"/>
    <a:srgbClr val="0000FF"/>
    <a:srgbClr val="99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4C1A8A3-306A-4EB7-A6B1-4F7E0EB9C5D6}" styleName="Estilo Médio 3 - Ênfase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Estilo Médio 3 - 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74" autoAdjust="0"/>
    <p:restoredTop sz="94249" autoAdjust="0"/>
  </p:normalViewPr>
  <p:slideViewPr>
    <p:cSldViewPr snapToGrid="0">
      <p:cViewPr varScale="1">
        <p:scale>
          <a:sx n="92" d="100"/>
          <a:sy n="92" d="100"/>
        </p:scale>
        <p:origin x="732" y="90"/>
      </p:cViewPr>
      <p:guideLst>
        <p:guide orient="horz" pos="2137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13A9DA-CBFC-4E04-BA7B-F7F257B61632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4D1DE-68C3-4131-8724-02B443DEE06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3891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4D1DE-68C3-4131-8724-02B443DEE065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414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4D1DE-68C3-4131-8724-02B443DEE065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2666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4D1DE-68C3-4131-8724-02B443DEE065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0779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4D1DE-68C3-4131-8724-02B443DEE065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0664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BAEC20F-7440-43AA-A28C-7859162735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B84B8313-A41D-4336-850A-097232C151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8C6C3069-AC3A-4A53-9C59-EC4E9F61E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62317-E6C1-4B18-928D-D5450BCFDFBA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7A822729-AB07-467F-A3D1-C170C4CA9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CC344F07-1E2F-46E3-9CD6-82123A2CB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B966-5834-4A72-BE69-9564ED8EF5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1965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2CEB4C3-D122-42B8-8DD7-81700984A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D4DA063D-3857-4BAE-AD88-EBDB1B0C99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50D863D2-44D9-458C-ACC0-DB386C5A4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62317-E6C1-4B18-928D-D5450BCFDFBA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01F4A789-A78C-4BC6-82CF-4FE4298DD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D1EF4635-0AD6-4A4E-9A63-B681299D5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B966-5834-4A72-BE69-9564ED8EF5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0764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9590DF11-6EA8-478C-896A-D6890880F3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F6B20482-D5B3-481F-A8CF-1BD85F2F93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F095B2AC-D142-4A59-A8FD-2EC54F969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62317-E6C1-4B18-928D-D5450BCFDFBA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4D70B10D-D56C-4674-A2F1-F983BCD57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E95017BA-2C13-4857-9DB8-DE9C2112A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B966-5834-4A72-BE69-9564ED8EF5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321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2F420D5-B7EC-48FB-81F8-BC052E1FD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B9F473B7-D6C2-422A-8D85-990BF8858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82F33EC8-1B69-42B8-9393-E8B4EBEAB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62317-E6C1-4B18-928D-D5450BCFDFBA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E942FF7A-D8C6-48B9-A661-65994E9C0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C3A5000B-85D5-4E0A-8C8D-5F1EE0D16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B966-5834-4A72-BE69-9564ED8EF5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7161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5879766-39AB-4A86-A3D3-D05786A8E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5CFC8B2A-C984-43C9-96DC-30E2AB386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A8F5C7F7-407C-436D-84BC-70B317E9A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62317-E6C1-4B18-928D-D5450BCFDFBA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ED7947B5-25F5-4CAB-9172-8D525C59E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1E7D517D-3ACD-4D05-9506-31D0B8EDD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B966-5834-4A72-BE69-9564ED8EF5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8429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214A177-F097-4EF5-8E64-7068139D9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F6C7D501-EBB5-4DCD-BB30-89B5DF026A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658D9ADD-296A-4CDC-A575-8F03E828C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CF1FF323-3F3C-49E7-9FA4-02266D4B9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62317-E6C1-4B18-928D-D5450BCFDFBA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41003F97-3021-4961-89B4-342F59297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21830EE6-F8A6-44B0-8A83-2DD147707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B966-5834-4A72-BE69-9564ED8EF5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725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C00BFF4-F43C-41A8-9E97-6E26B4573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D3258FA1-809D-4B9F-9754-B3337217B1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5822913C-E391-45FA-8344-AEC039A711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A793EBFF-C45C-4ED4-A52F-3BAAE15692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C168901D-BFAB-427D-8C0C-DE0622F7C1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36A37194-5536-455B-83DE-1FF7DD9C0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62317-E6C1-4B18-928D-D5450BCFDFBA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D8160FEB-F68E-4C80-B50F-DC05DB2D3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0BACBA97-2CE5-4F69-95C7-AB731FD91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B966-5834-4A72-BE69-9564ED8EF5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0726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8FCCE90-2F46-4D5A-8DE5-C4B2C4636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7BA3395A-78F4-44A2-BB77-AA9E69BBF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62317-E6C1-4B18-928D-D5450BCFDFBA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B41276E1-2B3E-4CDD-96DD-166D8752C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93B8A25B-FBD0-4CF3-80E8-32CF0C531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B966-5834-4A72-BE69-9564ED8EF5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776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A8F81DE0-B394-48A4-ACF8-809AFAB5D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62317-E6C1-4B18-928D-D5450BCFDFBA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A50EE7A6-0497-4789-96F4-41A2FA6A1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73F6B691-6902-40B8-AD58-FF3CCBDE4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B966-5834-4A72-BE69-9564ED8EF5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3317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5440271-4DEF-41DE-A53E-9FE2FA020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82FC94B3-9807-483B-A339-D31A59172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159D9963-5639-46E0-9B1E-C0331D7726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76281F6A-DCDC-47AE-BA0B-187C77BBB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62317-E6C1-4B18-928D-D5450BCFDFBA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FB2166CA-5919-4985-B742-D79D5EDEB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71972718-5002-41E9-A2C3-9A3FA5E20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B966-5834-4A72-BE69-9564ED8EF5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0468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01AF42-E170-4CC5-9672-EAAC82CAA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CCA2B425-A18E-4696-879B-7E549F6A9C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30ED4276-6BFC-40BE-8305-7C898BB4D6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795F45AB-318B-4EED-8AB1-DBF305C26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62317-E6C1-4B18-928D-D5450BCFDFBA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D5BBCF80-A582-4089-B767-0DF982DD6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904AB1D8-5B68-4E28-90C8-A958276D8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4B966-5834-4A72-BE69-9564ED8EF5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2662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="" id="{79ACA27C-2CF7-4B50-80D7-1313C4558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F219A0F5-ACA4-49A7-8075-DAE128E9EA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49AE7C88-A4B8-4A24-81B5-A7323B5459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62317-E6C1-4B18-928D-D5450BCFDFBA}" type="datetimeFigureOut">
              <a:rPr lang="pt-BR" smtClean="0"/>
              <a:t>11/05/2022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855530B1-77D7-4059-A8C3-92883E76F2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DD6ECAF4-6F40-43C7-8B87-EF07D02950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4B966-5834-4A72-BE69-9564ED8EF5B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7299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7">
            <a:extLst>
              <a:ext uri="{FF2B5EF4-FFF2-40B4-BE49-F238E27FC236}">
                <a16:creationId xmlns:a16="http://schemas.microsoft.com/office/drawing/2014/main" xmlns="" id="{C480B1B2-0848-4132-94D8-78D44369D4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37" y="188989"/>
            <a:ext cx="1800000" cy="1067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F7234552-1FCB-4802-95A9-B1904F1C8E95}"/>
              </a:ext>
            </a:extLst>
          </p:cNvPr>
          <p:cNvSpPr/>
          <p:nvPr/>
        </p:nvSpPr>
        <p:spPr>
          <a:xfrm>
            <a:off x="45" y="6497775"/>
            <a:ext cx="12191911" cy="363595"/>
          </a:xfrm>
          <a:prstGeom prst="rect">
            <a:avLst/>
          </a:prstGeom>
          <a:solidFill>
            <a:srgbClr val="31492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CAA7855-B80F-4651-B1C5-6BF4114CAA94}"/>
              </a:ext>
            </a:extLst>
          </p:cNvPr>
          <p:cNvSpPr/>
          <p:nvPr/>
        </p:nvSpPr>
        <p:spPr>
          <a:xfrm>
            <a:off x="1524000" y="-7938"/>
            <a:ext cx="9144000" cy="163513"/>
          </a:xfrm>
          <a:prstGeom prst="rect">
            <a:avLst/>
          </a:prstGeom>
          <a:solidFill>
            <a:srgbClr val="31492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AB39AA1-1BF1-4A3E-977A-2EAFB7A0BE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1598" y="399840"/>
            <a:ext cx="10128740" cy="131425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t-BR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000" b="1" dirty="0" err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Pró-Reitoria</a:t>
            </a:r>
            <a:r>
              <a:rPr lang="pt-BR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Pós-Graduação e Pesquisa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0ACE8005-75DE-437F-AD01-54C4286DE75A}"/>
              </a:ext>
            </a:extLst>
          </p:cNvPr>
          <p:cNvSpPr txBox="1"/>
          <p:nvPr/>
        </p:nvSpPr>
        <p:spPr>
          <a:xfrm>
            <a:off x="2910470" y="4873570"/>
            <a:ext cx="60921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002060"/>
                </a:solidFill>
              </a:rPr>
              <a:t>Atividades e ganhos durante a Pandemia</a:t>
            </a:r>
          </a:p>
        </p:txBody>
      </p:sp>
      <p:pic>
        <p:nvPicPr>
          <p:cNvPr id="7" name="Imagem 6" descr="Logotipo&#10;&#10;Descrição gerada automaticamente com confiança baixa">
            <a:extLst>
              <a:ext uri="{FF2B5EF4-FFF2-40B4-BE49-F238E27FC236}">
                <a16:creationId xmlns:a16="http://schemas.microsoft.com/office/drawing/2014/main" xmlns="" id="{09765316-F12A-4D62-9DA2-DBF461C5696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976" y="2399770"/>
            <a:ext cx="7090544" cy="1788120"/>
          </a:xfrm>
          <a:prstGeom prst="rect">
            <a:avLst/>
          </a:prstGeom>
        </p:spPr>
      </p:pic>
      <p:pic>
        <p:nvPicPr>
          <p:cNvPr id="9" name="Imagem 8" descr="Logotipo&#10;&#10;Descrição gerada automaticamente com confiança baixa">
            <a:extLst>
              <a:ext uri="{FF2B5EF4-FFF2-40B4-BE49-F238E27FC236}">
                <a16:creationId xmlns:a16="http://schemas.microsoft.com/office/drawing/2014/main" xmlns="" id="{C6BEC533-5011-4ABC-B65B-7EDF40123627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38" r="66315" b="-3717"/>
          <a:stretch/>
        </p:blipFill>
        <p:spPr>
          <a:xfrm>
            <a:off x="10792423" y="188989"/>
            <a:ext cx="1039084" cy="758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294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xmlns="" id="{BC9BF933-A4C0-4C7D-89A0-2792E4A325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9822"/>
            <a:ext cx="12192000" cy="6738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655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7">
            <a:extLst>
              <a:ext uri="{FF2B5EF4-FFF2-40B4-BE49-F238E27FC236}">
                <a16:creationId xmlns:a16="http://schemas.microsoft.com/office/drawing/2014/main" xmlns="" id="{C480B1B2-0848-4132-94D8-78D44369D4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37" y="188989"/>
            <a:ext cx="1800000" cy="1067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F7234552-1FCB-4802-95A9-B1904F1C8E95}"/>
              </a:ext>
            </a:extLst>
          </p:cNvPr>
          <p:cNvSpPr/>
          <p:nvPr/>
        </p:nvSpPr>
        <p:spPr>
          <a:xfrm>
            <a:off x="45" y="6516825"/>
            <a:ext cx="12191911" cy="363595"/>
          </a:xfrm>
          <a:prstGeom prst="rect">
            <a:avLst/>
          </a:prstGeom>
          <a:solidFill>
            <a:srgbClr val="31492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CAA7855-B80F-4651-B1C5-6BF4114CAA94}"/>
              </a:ext>
            </a:extLst>
          </p:cNvPr>
          <p:cNvSpPr/>
          <p:nvPr/>
        </p:nvSpPr>
        <p:spPr>
          <a:xfrm>
            <a:off x="1524000" y="-7938"/>
            <a:ext cx="9144000" cy="163513"/>
          </a:xfrm>
          <a:prstGeom prst="rect">
            <a:avLst/>
          </a:prstGeom>
          <a:solidFill>
            <a:srgbClr val="31492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xmlns="" id="{5C1C1E76-FE70-4C56-99D9-B49D1003C0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7311" y="421139"/>
            <a:ext cx="10128740" cy="131425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t-BR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4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xmlns="" id="{E64C92BD-0AE9-40CD-825C-EE1B100A2DB1}"/>
              </a:ext>
            </a:extLst>
          </p:cNvPr>
          <p:cNvSpPr txBox="1"/>
          <p:nvPr/>
        </p:nvSpPr>
        <p:spPr>
          <a:xfrm flipH="1">
            <a:off x="123025" y="1488710"/>
            <a:ext cx="6299638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002060"/>
                </a:solidFill>
              </a:rPr>
              <a:t>Coordenadoria de Pós-graduação:</a:t>
            </a:r>
          </a:p>
          <a:p>
            <a:endParaRPr lang="pt-BR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rgbClr val="002060"/>
                </a:solidFill>
              </a:rPr>
              <a:t>Coleta  CAPES quadrienal  2017-2020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rgbClr val="002060"/>
                </a:solidFill>
              </a:rPr>
              <a:t>Bolsas MAI e DAI (</a:t>
            </a:r>
            <a:r>
              <a:rPr lang="pt-BR" b="1" dirty="0" err="1">
                <a:solidFill>
                  <a:srgbClr val="002060"/>
                </a:solidFill>
              </a:rPr>
              <a:t>Agits</a:t>
            </a:r>
            <a:r>
              <a:rPr lang="pt-BR" b="1" dirty="0">
                <a:solidFill>
                  <a:srgbClr val="002060"/>
                </a:solidFill>
              </a:rPr>
              <a:t>)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rgbClr val="002060"/>
                </a:solidFill>
              </a:rPr>
              <a:t>Encontro das </a:t>
            </a:r>
            <a:r>
              <a:rPr lang="pt-BR" b="1" dirty="0" err="1">
                <a:solidFill>
                  <a:srgbClr val="002060"/>
                </a:solidFill>
              </a:rPr>
              <a:t>CaPGPs</a:t>
            </a:r>
            <a:r>
              <a:rPr lang="pt-BR" b="1" dirty="0">
                <a:solidFill>
                  <a:srgbClr val="002060"/>
                </a:solidFill>
              </a:rPr>
              <a:t> e </a:t>
            </a:r>
            <a:r>
              <a:rPr lang="pt-BR" b="1" dirty="0" err="1">
                <a:solidFill>
                  <a:srgbClr val="002060"/>
                </a:solidFill>
              </a:rPr>
              <a:t>PPgs</a:t>
            </a:r>
            <a:r>
              <a:rPr lang="pt-BR" b="1" dirty="0">
                <a:solidFill>
                  <a:srgbClr val="002060"/>
                </a:solidFill>
              </a:rPr>
              <a:t> com a CAPES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rgbClr val="002060"/>
                </a:solidFill>
              </a:rPr>
              <a:t>Encontro de Recepção de Novos Alunos e com Coordenadores de </a:t>
            </a:r>
            <a:r>
              <a:rPr lang="pt-BR" b="1" dirty="0" err="1">
                <a:solidFill>
                  <a:srgbClr val="002060"/>
                </a:solidFill>
              </a:rPr>
              <a:t>PPGs</a:t>
            </a:r>
            <a:r>
              <a:rPr lang="pt-BR" b="1" dirty="0">
                <a:solidFill>
                  <a:srgbClr val="002060"/>
                </a:solidFill>
              </a:rPr>
              <a:t>      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rgbClr val="002060"/>
                </a:solidFill>
              </a:rPr>
              <a:t>Política Estratégica Institucional da PGD da Unifesp (GT)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rgbClr val="002060"/>
                </a:solidFill>
              </a:rPr>
              <a:t>Reconhecimento de Diplomas Estrangeiros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rgbClr val="002060"/>
                </a:solidFill>
              </a:rPr>
              <a:t>Preparo das </a:t>
            </a:r>
            <a:r>
              <a:rPr lang="pt-BR" b="1" dirty="0" err="1">
                <a:solidFill>
                  <a:srgbClr val="002060"/>
                </a:solidFill>
              </a:rPr>
              <a:t>APCNs</a:t>
            </a:r>
            <a:endParaRPr lang="pt-BR" b="1" dirty="0">
              <a:solidFill>
                <a:srgbClr val="002060"/>
              </a:solidFill>
            </a:endParaRPr>
          </a:p>
          <a:p>
            <a:endParaRPr lang="pt-BR" b="1" dirty="0">
              <a:solidFill>
                <a:srgbClr val="002060"/>
              </a:solidFill>
            </a:endParaRPr>
          </a:p>
        </p:txBody>
      </p:sp>
      <p:sp>
        <p:nvSpPr>
          <p:cNvPr id="48" name="CaixaDeTexto 47">
            <a:extLst>
              <a:ext uri="{FF2B5EF4-FFF2-40B4-BE49-F238E27FC236}">
                <a16:creationId xmlns:a16="http://schemas.microsoft.com/office/drawing/2014/main" xmlns="" id="{E0B3BFB3-FC3A-4933-9EA5-8693FB64EDF3}"/>
              </a:ext>
            </a:extLst>
          </p:cNvPr>
          <p:cNvSpPr txBox="1"/>
          <p:nvPr/>
        </p:nvSpPr>
        <p:spPr>
          <a:xfrm>
            <a:off x="6221462" y="1263083"/>
            <a:ext cx="5847513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chemeClr val="accent2">
                    <a:lumMod val="75000"/>
                  </a:schemeClr>
                </a:solidFill>
              </a:rPr>
              <a:t>Coordenadoria de Pesquisa:</a:t>
            </a:r>
          </a:p>
          <a:p>
            <a:endParaRPr lang="pt-BR" b="1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chemeClr val="accent2">
                    <a:lumMod val="75000"/>
                  </a:schemeClr>
                </a:solidFill>
              </a:rPr>
              <a:t>Resolução de submissão de projetos de pesquisa no CEP e CEUA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chemeClr val="accent2">
                    <a:lumMod val="75000"/>
                  </a:schemeClr>
                </a:solidFill>
              </a:rPr>
              <a:t>Criação do Agente </a:t>
            </a:r>
            <a:r>
              <a:rPr lang="pt-BR" b="1" dirty="0" err="1">
                <a:solidFill>
                  <a:schemeClr val="accent2">
                    <a:lumMod val="75000"/>
                  </a:schemeClr>
                </a:solidFill>
              </a:rPr>
              <a:t>Pii</a:t>
            </a:r>
            <a:r>
              <a:rPr lang="pt-BR" b="1" dirty="0">
                <a:solidFill>
                  <a:schemeClr val="accent2">
                    <a:lumMod val="75000"/>
                  </a:schemeClr>
                </a:solidFill>
              </a:rPr>
              <a:t> nos Campi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chemeClr val="accent2">
                    <a:lumMod val="75000"/>
                  </a:schemeClr>
                </a:solidFill>
              </a:rPr>
              <a:t>Boletim de divulgação de notícias, oportunidades, editais, eventos e prêmios: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chemeClr val="accent2">
                    <a:lumMod val="75000"/>
                  </a:schemeClr>
                </a:solidFill>
              </a:rPr>
              <a:t>GT de</a:t>
            </a:r>
            <a:r>
              <a:rPr lang="pt-BR" b="1" dirty="0">
                <a:solidFill>
                  <a:schemeClr val="accent2">
                    <a:lumMod val="75000"/>
                  </a:schemeClr>
                </a:solidFill>
                <a:effectLst/>
              </a:rPr>
              <a:t> Trabalho de Computação Científica e de Alto Desempenho: STI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chemeClr val="accent2">
                    <a:lumMod val="75000"/>
                  </a:schemeClr>
                </a:solidFill>
                <a:effectLst/>
              </a:rPr>
              <a:t>Plataforma </a:t>
            </a:r>
            <a:r>
              <a:rPr lang="pt-BR" b="1" dirty="0" err="1">
                <a:solidFill>
                  <a:schemeClr val="accent2">
                    <a:lumMod val="75000"/>
                  </a:schemeClr>
                </a:solidFill>
                <a:effectLst/>
              </a:rPr>
              <a:t>Multi</a:t>
            </a:r>
            <a:r>
              <a:rPr lang="pt-BR" b="1" dirty="0">
                <a:solidFill>
                  <a:schemeClr val="accent2">
                    <a:lumMod val="75000"/>
                  </a:schemeClr>
                </a:solidFill>
                <a:effectLst/>
              </a:rPr>
              <a:t> USP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chemeClr val="accent2">
                    <a:lumMod val="75000"/>
                  </a:schemeClr>
                </a:solidFill>
              </a:rPr>
              <a:t>Sistema Institucional de Pesquisa</a:t>
            </a:r>
            <a:endParaRPr lang="pt-BR" b="1" u="sng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chemeClr val="accent2">
                    <a:lumMod val="75000"/>
                  </a:schemeClr>
                </a:solidFill>
              </a:rPr>
              <a:t>Temas Convergentes (reuniões bimestrais)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chemeClr val="accent2">
                    <a:lumMod val="75000"/>
                  </a:schemeClr>
                </a:solidFill>
              </a:rPr>
              <a:t>Rede de Administração de Projetos de Pesquisa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t-BR" b="1" dirty="0" err="1">
                <a:solidFill>
                  <a:schemeClr val="accent2">
                    <a:lumMod val="75000"/>
                  </a:schemeClr>
                </a:solidFill>
              </a:rPr>
              <a:t>Webinários</a:t>
            </a:r>
            <a:r>
              <a:rPr lang="pt-BR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1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9" name="Imagem 8" descr="Logotipo&#10;&#10;Descrição gerada automaticamente com confiança baixa">
            <a:extLst>
              <a:ext uri="{FF2B5EF4-FFF2-40B4-BE49-F238E27FC236}">
                <a16:creationId xmlns:a16="http://schemas.microsoft.com/office/drawing/2014/main" xmlns="" id="{7C5EDCDE-6526-4310-9158-C7A053F47DB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38" r="66315" b="-3717"/>
          <a:stretch/>
        </p:blipFill>
        <p:spPr>
          <a:xfrm>
            <a:off x="10792423" y="188989"/>
            <a:ext cx="1039084" cy="758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416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7">
            <a:extLst>
              <a:ext uri="{FF2B5EF4-FFF2-40B4-BE49-F238E27FC236}">
                <a16:creationId xmlns:a16="http://schemas.microsoft.com/office/drawing/2014/main" xmlns="" id="{C480B1B2-0848-4132-94D8-78D44369D4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37" y="188989"/>
            <a:ext cx="1800000" cy="1067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F7234552-1FCB-4802-95A9-B1904F1C8E95}"/>
              </a:ext>
            </a:extLst>
          </p:cNvPr>
          <p:cNvSpPr/>
          <p:nvPr/>
        </p:nvSpPr>
        <p:spPr>
          <a:xfrm>
            <a:off x="45" y="6516825"/>
            <a:ext cx="12191911" cy="363595"/>
          </a:xfrm>
          <a:prstGeom prst="rect">
            <a:avLst/>
          </a:prstGeom>
          <a:solidFill>
            <a:srgbClr val="31492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CAA7855-B80F-4651-B1C5-6BF4114CAA94}"/>
              </a:ext>
            </a:extLst>
          </p:cNvPr>
          <p:cNvSpPr/>
          <p:nvPr/>
        </p:nvSpPr>
        <p:spPr>
          <a:xfrm>
            <a:off x="1524000" y="-7938"/>
            <a:ext cx="9144000" cy="163513"/>
          </a:xfrm>
          <a:prstGeom prst="rect">
            <a:avLst/>
          </a:prstGeom>
          <a:solidFill>
            <a:srgbClr val="31492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xmlns="" id="{5C1C1E76-FE70-4C56-99D9-B49D1003C0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7311" y="421139"/>
            <a:ext cx="10128740" cy="131425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t-BR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4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A0CE8A20-C3A3-49A5-B669-C3C94DCC9130}"/>
              </a:ext>
            </a:extLst>
          </p:cNvPr>
          <p:cNvSpPr txBox="1"/>
          <p:nvPr/>
        </p:nvSpPr>
        <p:spPr>
          <a:xfrm flipH="1">
            <a:off x="0" y="1456191"/>
            <a:ext cx="677227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pt-BR" b="1" dirty="0">
              <a:solidFill>
                <a:srgbClr val="6600CC"/>
              </a:solidFill>
            </a:endParaRPr>
          </a:p>
          <a:p>
            <a:r>
              <a:rPr lang="pt-BR" sz="2400" b="1" dirty="0">
                <a:solidFill>
                  <a:srgbClr val="6600CC"/>
                </a:solidFill>
              </a:rPr>
              <a:t>Coordenadoria de Integração: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b="1" dirty="0">
              <a:solidFill>
                <a:srgbClr val="6600CC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6600CC"/>
                </a:solidFill>
              </a:rPr>
              <a:t>Portaria Ações Afirmativas da PGD para pretos, pardos, quilombolas, indígenas e pessoas com deficiência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6600CC"/>
                </a:solidFill>
              </a:rPr>
              <a:t>Criação do Escritório de Ações Afirmativas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6600CC"/>
                </a:solidFill>
              </a:rPr>
              <a:t>Criação do Escritório de Comunicação e Divulgação Científica</a:t>
            </a:r>
            <a:endParaRPr lang="pt-BR" b="1" u="sng" dirty="0">
              <a:solidFill>
                <a:srgbClr val="6600CC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6600CC"/>
                </a:solidFill>
              </a:rPr>
              <a:t>Censo da Pós-Graduação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6600CC"/>
                </a:solidFill>
              </a:rPr>
              <a:t>Portal dos Egressos de PGD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6600CC"/>
                </a:solidFill>
              </a:rPr>
              <a:t>Implementação das Ações Afirmativas na PGD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6600CC"/>
                </a:solidFill>
              </a:rPr>
              <a:t>Ações Comunicação na </a:t>
            </a:r>
            <a:r>
              <a:rPr lang="pt-BR" b="1" dirty="0" err="1">
                <a:solidFill>
                  <a:srgbClr val="6600CC"/>
                </a:solidFill>
              </a:rPr>
              <a:t>ProPGPq</a:t>
            </a:r>
            <a:r>
              <a:rPr lang="pt-BR" b="1" dirty="0">
                <a:solidFill>
                  <a:srgbClr val="6600CC"/>
                </a:solidFill>
              </a:rPr>
              <a:t>                  </a:t>
            </a:r>
            <a:endParaRPr lang="pt-BR" b="1" u="sng" dirty="0">
              <a:solidFill>
                <a:srgbClr val="6600CC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b="1" dirty="0">
              <a:solidFill>
                <a:srgbClr val="6600CC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b="1" dirty="0">
              <a:solidFill>
                <a:srgbClr val="6600CC"/>
              </a:solidFill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xmlns="" id="{0E6258E3-C441-411B-9E9F-0F0E32B7FE07}"/>
              </a:ext>
            </a:extLst>
          </p:cNvPr>
          <p:cNvSpPr txBox="1"/>
          <p:nvPr/>
        </p:nvSpPr>
        <p:spPr>
          <a:xfrm flipH="1">
            <a:off x="5788386" y="2568551"/>
            <a:ext cx="7098937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rgbClr val="A50021"/>
                </a:solidFill>
              </a:rPr>
              <a:t>Coordenadoria de </a:t>
            </a:r>
            <a:r>
              <a:rPr lang="pt-BR" sz="2400" b="1" dirty="0" err="1">
                <a:solidFill>
                  <a:srgbClr val="A50021"/>
                </a:solidFill>
              </a:rPr>
              <a:t>Cientometria</a:t>
            </a:r>
            <a:r>
              <a:rPr lang="pt-BR" sz="2400" b="1" dirty="0">
                <a:solidFill>
                  <a:srgbClr val="A50021"/>
                </a:solidFill>
              </a:rPr>
              <a:t> e Gestão da Informação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b="1" dirty="0">
              <a:solidFill>
                <a:srgbClr val="A5002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b="1" dirty="0">
              <a:solidFill>
                <a:srgbClr val="A5002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A50021"/>
                </a:solidFill>
              </a:rPr>
              <a:t>IN fluxo para repositórios de teses, dissertações e produções científicas</a:t>
            </a:r>
            <a:endParaRPr lang="pt-BR" b="1" u="sng" dirty="0">
              <a:solidFill>
                <a:srgbClr val="A5002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A50021"/>
                </a:solidFill>
              </a:rPr>
              <a:t>GT Moodle na Pós-Graduação</a:t>
            </a:r>
            <a:endParaRPr lang="pt-BR" b="1" u="sng" dirty="0">
              <a:solidFill>
                <a:srgbClr val="A5002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A50021"/>
                </a:solidFill>
              </a:rPr>
              <a:t>Sistema de Matrícula Única na PGD</a:t>
            </a:r>
            <a:endParaRPr lang="pt-BR" b="1" u="sng" dirty="0">
              <a:solidFill>
                <a:srgbClr val="A5002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A50021"/>
                </a:solidFill>
              </a:rPr>
              <a:t>Sistema de Notas na PGD</a:t>
            </a:r>
            <a:endParaRPr lang="pt-BR" b="1" u="sng" dirty="0">
              <a:solidFill>
                <a:srgbClr val="A5002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A50021"/>
                </a:solidFill>
              </a:rPr>
              <a:t>Sistema SEI em todos fluxos da PGD </a:t>
            </a:r>
            <a:endParaRPr lang="pt-BR" b="1" u="sng" dirty="0">
              <a:solidFill>
                <a:srgbClr val="A5002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A50021"/>
                </a:solidFill>
              </a:rPr>
              <a:t>Acompanhar o </a:t>
            </a:r>
            <a:r>
              <a:rPr lang="pt-BR" b="1" dirty="0" err="1">
                <a:solidFill>
                  <a:srgbClr val="A50021"/>
                </a:solidFill>
              </a:rPr>
              <a:t>Prod</a:t>
            </a:r>
            <a:r>
              <a:rPr lang="pt-BR" b="1" dirty="0">
                <a:solidFill>
                  <a:srgbClr val="A50021"/>
                </a:solidFill>
              </a:rPr>
              <a:t> +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A50021"/>
                </a:solidFill>
              </a:rPr>
              <a:t>Desenvolvimento do Moodle para </a:t>
            </a:r>
            <a:r>
              <a:rPr lang="pt-BR" b="1">
                <a:solidFill>
                  <a:srgbClr val="A50021"/>
                </a:solidFill>
              </a:rPr>
              <a:t>a PGD</a:t>
            </a:r>
            <a:endParaRPr lang="pt-BR" b="1" dirty="0">
              <a:solidFill>
                <a:srgbClr val="A5002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b="1" dirty="0">
              <a:solidFill>
                <a:srgbClr val="A5002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b="1" dirty="0">
              <a:solidFill>
                <a:srgbClr val="A5002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b="1" dirty="0">
              <a:solidFill>
                <a:srgbClr val="A50021"/>
              </a:solidFill>
            </a:endParaRPr>
          </a:p>
        </p:txBody>
      </p:sp>
      <p:pic>
        <p:nvPicPr>
          <p:cNvPr id="12" name="Imagem 11" descr="Logotipo&#10;&#10;Descrição gerada automaticamente com confiança baixa">
            <a:extLst>
              <a:ext uri="{FF2B5EF4-FFF2-40B4-BE49-F238E27FC236}">
                <a16:creationId xmlns:a16="http://schemas.microsoft.com/office/drawing/2014/main" xmlns="" id="{8BE944B9-2E6B-4D8A-8F19-C870E653DC3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38" r="66315" b="-3717"/>
          <a:stretch/>
        </p:blipFill>
        <p:spPr>
          <a:xfrm>
            <a:off x="10792423" y="188989"/>
            <a:ext cx="1039084" cy="758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208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7">
            <a:extLst>
              <a:ext uri="{FF2B5EF4-FFF2-40B4-BE49-F238E27FC236}">
                <a16:creationId xmlns:a16="http://schemas.microsoft.com/office/drawing/2014/main" xmlns="" id="{C480B1B2-0848-4132-94D8-78D44369D4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37" y="188989"/>
            <a:ext cx="1800000" cy="1067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F7234552-1FCB-4802-95A9-B1904F1C8E95}"/>
              </a:ext>
            </a:extLst>
          </p:cNvPr>
          <p:cNvSpPr/>
          <p:nvPr/>
        </p:nvSpPr>
        <p:spPr>
          <a:xfrm>
            <a:off x="45" y="6516825"/>
            <a:ext cx="12191911" cy="363595"/>
          </a:xfrm>
          <a:prstGeom prst="rect">
            <a:avLst/>
          </a:prstGeom>
          <a:solidFill>
            <a:srgbClr val="31492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pt-BR">
              <a:solidFill>
                <a:srgbClr val="FFFFFF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9CAA7855-B80F-4651-B1C5-6BF4114CAA94}"/>
              </a:ext>
            </a:extLst>
          </p:cNvPr>
          <p:cNvSpPr/>
          <p:nvPr/>
        </p:nvSpPr>
        <p:spPr>
          <a:xfrm>
            <a:off x="1524000" y="-7938"/>
            <a:ext cx="9144000" cy="163513"/>
          </a:xfrm>
          <a:prstGeom prst="rect">
            <a:avLst/>
          </a:prstGeom>
          <a:solidFill>
            <a:srgbClr val="314923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xmlns="" id="{5C1C1E76-FE70-4C56-99D9-B49D1003C0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7311" y="421139"/>
            <a:ext cx="10128740" cy="131425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t-BR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BR" sz="4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40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xmlns="" id="{40F9918B-A300-462E-9834-053EF79AEDE4}"/>
              </a:ext>
            </a:extLst>
          </p:cNvPr>
          <p:cNvSpPr txBox="1"/>
          <p:nvPr/>
        </p:nvSpPr>
        <p:spPr>
          <a:xfrm flipH="1">
            <a:off x="587311" y="1735389"/>
            <a:ext cx="709893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solidFill>
                  <a:srgbClr val="990099"/>
                </a:solidFill>
              </a:rPr>
              <a:t>Coordenadoria de Internacionalização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b="1" dirty="0">
              <a:solidFill>
                <a:srgbClr val="990099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990099"/>
                </a:solidFill>
              </a:rPr>
              <a:t>Portaria para inserção no SEI dados servidores ao saírem do país</a:t>
            </a:r>
            <a:endParaRPr lang="pt-BR" b="1" u="sng" dirty="0">
              <a:solidFill>
                <a:srgbClr val="990099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990099"/>
                </a:solidFill>
              </a:rPr>
              <a:t>Modalidade CGRIFES-Destino Brasil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990099"/>
                </a:solidFill>
              </a:rPr>
              <a:t>Modalidade virtual </a:t>
            </a:r>
            <a:r>
              <a:rPr lang="pt-BR" b="1" dirty="0" err="1">
                <a:solidFill>
                  <a:srgbClr val="990099"/>
                </a:solidFill>
              </a:rPr>
              <a:t>Posgrad</a:t>
            </a:r>
            <a:r>
              <a:rPr lang="pt-BR" b="1" dirty="0">
                <a:solidFill>
                  <a:srgbClr val="990099"/>
                </a:solidFill>
              </a:rPr>
              <a:t> –AUGM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990099"/>
                </a:solidFill>
              </a:rPr>
              <a:t>Edital XXVIII Jovens Investigadores AUGM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990099"/>
                </a:solidFill>
              </a:rPr>
              <a:t>Acompanhamento e renovação CAPES Print Unifesp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990099"/>
                </a:solidFill>
              </a:rPr>
              <a:t>Estimulando disciplinas em idioma estrangeiro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990099"/>
                </a:solidFill>
              </a:rPr>
              <a:t>Fluxo de entrada e saída de Cotutela e Dupla Titulação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990099"/>
                </a:solidFill>
              </a:rPr>
              <a:t>Fluxo de alunos estrangeiros nos sistemas da Unifesp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990099"/>
                </a:solidFill>
              </a:rPr>
              <a:t>PAEC-GCBU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>
                <a:solidFill>
                  <a:srgbClr val="990099"/>
                </a:solidFill>
              </a:rPr>
              <a:t>Participação em redes: AUGM, RUBUSAL, CGBU </a:t>
            </a:r>
          </a:p>
          <a:p>
            <a:endParaRPr lang="pt-BR" b="1" dirty="0">
              <a:solidFill>
                <a:srgbClr val="990099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b="1" dirty="0">
              <a:solidFill>
                <a:srgbClr val="990099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b="1" dirty="0">
              <a:solidFill>
                <a:srgbClr val="990099"/>
              </a:solidFill>
            </a:endParaRPr>
          </a:p>
        </p:txBody>
      </p:sp>
      <p:pic>
        <p:nvPicPr>
          <p:cNvPr id="8" name="Imagem 7" descr="Logotipo&#10;&#10;Descrição gerada automaticamente com confiança baixa">
            <a:extLst>
              <a:ext uri="{FF2B5EF4-FFF2-40B4-BE49-F238E27FC236}">
                <a16:creationId xmlns:a16="http://schemas.microsoft.com/office/drawing/2014/main" xmlns="" id="{7C469B75-A08A-4BD0-85E0-BA6FB6F31CA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38" r="66315" b="-3717"/>
          <a:stretch/>
        </p:blipFill>
        <p:spPr>
          <a:xfrm>
            <a:off x="10792423" y="188989"/>
            <a:ext cx="1039084" cy="758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2021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6618</TotalTime>
  <Words>298</Words>
  <Application>Microsoft Office PowerPoint</Application>
  <PresentationFormat>Widescreen</PresentationFormat>
  <Paragraphs>63</Paragraphs>
  <Slides>5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Tema do Office</vt:lpstr>
      <vt:lpstr> Pró-Reitoria de Pós-Graduação e Pesquisa</vt:lpstr>
      <vt:lpstr>Apresentação do PowerPoint</vt:lpstr>
      <vt:lpstr>  </vt:lpstr>
      <vt:lpstr>  </vt:lpstr>
      <vt:lpstr>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Condições socioeconômicas e de acesso às tecnologias de informação e comunicação de estudantes de graduação da Unifesp no período de distanciamento social</dc:title>
  <dc:creator>Anderson Rosa</dc:creator>
  <cp:lastModifiedBy>Unifesp</cp:lastModifiedBy>
  <cp:revision>196</cp:revision>
  <dcterms:created xsi:type="dcterms:W3CDTF">2020-05-06T13:39:22Z</dcterms:created>
  <dcterms:modified xsi:type="dcterms:W3CDTF">2022-05-11T14:07:54Z</dcterms:modified>
</cp:coreProperties>
</file>