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wmf" ContentType="image/x-wmf"/>
  <Override PartName="/ppt/media/image4.png" ContentType="image/png"/>
  <Override PartName="/ppt/media/image3.wmf" ContentType="image/x-wmf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6858000" cy="9906000"/>
  <p:notesSz cx="6864350" cy="999807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78AB2C9-2F56-45FA-AD23-AD5D3FF8508F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8E13F08-F776-4BFD-8DDD-A04A693D79AA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7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8452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7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12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8452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12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9120" cy="21229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11/11/15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E041D02-823E-4D70-A360-EB750E2F201D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034680" cy="57448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11/11/15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C057201-13A7-45A1-BA5F-DD203EF0FD94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53520" y="344520"/>
            <a:ext cx="2778120" cy="820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Núcleo de Educação Infantil</a:t>
            </a:r>
            <a:endParaRPr/>
          </a:p>
          <a:p>
            <a:pPr>
              <a:lnSpc>
                <a:spcPct val="100000"/>
              </a:lnSpc>
            </a:pPr>
            <a:r>
              <a:rPr b="1" i="1" lang="pt-BR" sz="1600">
                <a:solidFill>
                  <a:srgbClr val="006600"/>
                </a:solidFill>
                <a:latin typeface="Calibri"/>
              </a:rPr>
              <a:t>Escola Paulistinha de Educação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Calibri"/>
              </a:rPr>
              <a:t>(NEI-EPE)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1650960" y="1206360"/>
            <a:ext cx="321696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Calendário 2016 – Educação Infantil </a:t>
            </a:r>
            <a:endParaRPr/>
          </a:p>
        </p:txBody>
      </p:sp>
      <p:graphicFrame>
        <p:nvGraphicFramePr>
          <p:cNvPr id="81" name="Table 3"/>
          <p:cNvGraphicFramePr/>
          <p:nvPr/>
        </p:nvGraphicFramePr>
        <p:xfrm>
          <a:off x="3369240" y="17262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" name="CustomShape 4"/>
          <p:cNvSpPr/>
          <p:nvPr/>
        </p:nvSpPr>
        <p:spPr>
          <a:xfrm>
            <a:off x="3404160" y="2072520"/>
            <a:ext cx="2843640" cy="14583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01 – Feriado – Confraternização Universal 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04 – Planejamento  - Não haverá aula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05 – 29 – Projeto Férias 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25 – Feriado – Aniversário de São Paulo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26 a 29 – Planejamento Pedagógico</a:t>
            </a:r>
            <a:endParaRPr/>
          </a:p>
        </p:txBody>
      </p:sp>
      <p:pic>
        <p:nvPicPr>
          <p:cNvPr descr="" id="8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043680" y="272520"/>
            <a:ext cx="469800" cy="647640"/>
          </a:xfrm>
          <a:prstGeom prst="rect">
            <a:avLst/>
          </a:prstGeom>
        </p:spPr>
      </p:pic>
      <p:pic>
        <p:nvPicPr>
          <p:cNvPr descr="" id="8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160600" y="248040"/>
            <a:ext cx="748440" cy="672480"/>
          </a:xfrm>
          <a:prstGeom prst="rect">
            <a:avLst/>
          </a:prstGeom>
        </p:spPr>
      </p:pic>
      <p:graphicFrame>
        <p:nvGraphicFramePr>
          <p:cNvPr id="85" name="Table 5"/>
          <p:cNvGraphicFramePr/>
          <p:nvPr/>
        </p:nvGraphicFramePr>
        <p:xfrm>
          <a:off x="216000" y="1734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86" name="Table 6"/>
          <p:cNvGraphicFramePr/>
          <p:nvPr/>
        </p:nvGraphicFramePr>
        <p:xfrm>
          <a:off x="219960" y="3822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87" name="CustomShape 7"/>
          <p:cNvSpPr/>
          <p:nvPr/>
        </p:nvSpPr>
        <p:spPr>
          <a:xfrm>
            <a:off x="192240" y="1496520"/>
            <a:ext cx="7250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JANEIRO</a:t>
            </a:r>
            <a:endParaRPr/>
          </a:p>
        </p:txBody>
      </p:sp>
      <p:sp>
        <p:nvSpPr>
          <p:cNvPr id="88" name="CustomShape 8"/>
          <p:cNvSpPr/>
          <p:nvPr/>
        </p:nvSpPr>
        <p:spPr>
          <a:xfrm>
            <a:off x="207360" y="3534120"/>
            <a:ext cx="879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FEVEREIRO</a:t>
            </a:r>
            <a:endParaRPr/>
          </a:p>
        </p:txBody>
      </p:sp>
      <p:graphicFrame>
        <p:nvGraphicFramePr>
          <p:cNvPr id="89" name="Table 9"/>
          <p:cNvGraphicFramePr/>
          <p:nvPr/>
        </p:nvGraphicFramePr>
        <p:xfrm>
          <a:off x="3393000" y="38221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CustomShape 10"/>
          <p:cNvSpPr/>
          <p:nvPr/>
        </p:nvSpPr>
        <p:spPr>
          <a:xfrm>
            <a:off x="3539520" y="4038120"/>
            <a:ext cx="2995920" cy="15505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– Início das aulas 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200">
                <a:solidFill>
                  <a:srgbClr val="000000"/>
                </a:solidFill>
                <a:latin typeface="Calibri"/>
              </a:rPr>
              <a:t>Reunião de Boas Vindas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05 – Festa da Alegria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08 – Recesso – Não haverá aula 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09 – Feriado – Carnaval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10 – Cinzas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e 12 – Parada Pedagógica-Não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– Reunião APM</a:t>
            </a:r>
            <a:endParaRPr/>
          </a:p>
        </p:txBody>
      </p:sp>
      <p:graphicFrame>
        <p:nvGraphicFramePr>
          <p:cNvPr id="91" name="Table 11"/>
          <p:cNvGraphicFramePr/>
          <p:nvPr/>
        </p:nvGraphicFramePr>
        <p:xfrm>
          <a:off x="216000" y="58384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92" name="CustomShape 12"/>
          <p:cNvSpPr/>
          <p:nvPr/>
        </p:nvSpPr>
        <p:spPr>
          <a:xfrm>
            <a:off x="192960" y="5540040"/>
            <a:ext cx="67320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MARÇO</a:t>
            </a:r>
            <a:endParaRPr/>
          </a:p>
        </p:txBody>
      </p:sp>
      <p:graphicFrame>
        <p:nvGraphicFramePr>
          <p:cNvPr id="93" name="Table 13"/>
          <p:cNvGraphicFramePr/>
          <p:nvPr/>
        </p:nvGraphicFramePr>
        <p:xfrm>
          <a:off x="3393000" y="58536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Table 14"/>
          <p:cNvGraphicFramePr/>
          <p:nvPr/>
        </p:nvGraphicFramePr>
        <p:xfrm>
          <a:off x="216000" y="79264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387720"/>
                <a:gridCol w="484560"/>
                <a:gridCol w="43740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95" name="CustomShape 15"/>
          <p:cNvSpPr/>
          <p:nvPr/>
        </p:nvSpPr>
        <p:spPr>
          <a:xfrm>
            <a:off x="216000" y="7628400"/>
            <a:ext cx="549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ABRIL</a:t>
            </a:r>
            <a:endParaRPr/>
          </a:p>
        </p:txBody>
      </p:sp>
      <p:graphicFrame>
        <p:nvGraphicFramePr>
          <p:cNvPr id="96" name="Table 16"/>
          <p:cNvGraphicFramePr/>
          <p:nvPr/>
        </p:nvGraphicFramePr>
        <p:xfrm>
          <a:off x="3430080" y="790524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" name="CustomShape 17"/>
          <p:cNvSpPr/>
          <p:nvPr/>
        </p:nvSpPr>
        <p:spPr>
          <a:xfrm>
            <a:off x="3507840" y="6100920"/>
            <a:ext cx="2729160" cy="1002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03, 10, 17 e 31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15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– Festa do Chocolate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25 – Feriado - Paixão de Cristo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– Reunião APM</a:t>
            </a:r>
            <a:endParaRPr/>
          </a:p>
        </p:txBody>
      </p:sp>
      <p:sp>
        <p:nvSpPr>
          <p:cNvPr id="98" name="CustomShape 18"/>
          <p:cNvSpPr/>
          <p:nvPr/>
        </p:nvSpPr>
        <p:spPr>
          <a:xfrm>
            <a:off x="3507120" y="8193240"/>
            <a:ext cx="2764440" cy="17330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07, 14 e 28 – Reunião Equipe Gestora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lain"/>
            </a:pPr>
            <a:r>
              <a:rPr lang="pt-BR" sz="1200">
                <a:solidFill>
                  <a:srgbClr val="000000"/>
                </a:solidFill>
                <a:latin typeface="Calibri"/>
              </a:rPr>
              <a:t>- Reunião de Pais  - Berçários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14 – Reunião de Pais – Maternais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15 – Reunião de Pais  - Infantil I  e II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16 – Festa das Nações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21 – Feriado – Tiradentes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22 – Recesso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26 – 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– Parada Pedagógica - Não haverá aula</a:t>
            </a:r>
            <a:endParaRPr/>
          </a:p>
        </p:txBody>
      </p:sp>
      <p:sp>
        <p:nvSpPr>
          <p:cNvPr id="99" name="CustomShape 19"/>
          <p:cNvSpPr/>
          <p:nvPr/>
        </p:nvSpPr>
        <p:spPr>
          <a:xfrm>
            <a:off x="438480" y="954972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1"/>
          <p:cNvGraphicFramePr/>
          <p:nvPr/>
        </p:nvGraphicFramePr>
        <p:xfrm>
          <a:off x="260640" y="5605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1" name="CustomShape 2"/>
          <p:cNvSpPr/>
          <p:nvPr/>
        </p:nvSpPr>
        <p:spPr>
          <a:xfrm>
            <a:off x="263520" y="200520"/>
            <a:ext cx="5515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MAIO</a:t>
            </a:r>
            <a:endParaRPr/>
          </a:p>
        </p:txBody>
      </p:sp>
      <p:graphicFrame>
        <p:nvGraphicFramePr>
          <p:cNvPr id="102" name="Table 3"/>
          <p:cNvGraphicFramePr/>
          <p:nvPr/>
        </p:nvGraphicFramePr>
        <p:xfrm>
          <a:off x="3429000" y="5605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" name="CustomShape 4"/>
          <p:cNvSpPr/>
          <p:nvPr/>
        </p:nvSpPr>
        <p:spPr>
          <a:xfrm>
            <a:off x="3437280" y="790920"/>
            <a:ext cx="2427480" cy="17330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07 – Festa das Mães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05, 12, 19 – Reunião Equipe Gestora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13 – Passeio Maternais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– Passeio Infantil I e II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a 25 – Feira Cultural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24 – Reunião APM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26 – Feriado – Corpus Christi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27 – Recesso – Não haverá aula </a:t>
            </a:r>
            <a:endParaRPr/>
          </a:p>
        </p:txBody>
      </p:sp>
      <p:graphicFrame>
        <p:nvGraphicFramePr>
          <p:cNvPr id="104" name="Table 5"/>
          <p:cNvGraphicFramePr/>
          <p:nvPr/>
        </p:nvGraphicFramePr>
        <p:xfrm>
          <a:off x="260640" y="3080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5" name="CustomShape 6"/>
          <p:cNvSpPr/>
          <p:nvPr/>
        </p:nvSpPr>
        <p:spPr>
          <a:xfrm>
            <a:off x="264960" y="2792880"/>
            <a:ext cx="630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JUNHO</a:t>
            </a:r>
            <a:endParaRPr/>
          </a:p>
        </p:txBody>
      </p:sp>
      <p:graphicFrame>
        <p:nvGraphicFramePr>
          <p:cNvPr id="106" name="Table 7"/>
          <p:cNvGraphicFramePr/>
          <p:nvPr/>
        </p:nvGraphicFramePr>
        <p:xfrm>
          <a:off x="3435480" y="30697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CustomShape 8"/>
          <p:cNvSpPr/>
          <p:nvPr/>
        </p:nvSpPr>
        <p:spPr>
          <a:xfrm>
            <a:off x="3452400" y="3296880"/>
            <a:ext cx="2993040" cy="1368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11 – Festa Junina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02, 09, 16, 23 e 30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22 – Reunião de Pais – Berçários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24 – Reunião de Pais – Maternais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28 – 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– Reunião de Pais  - Infantil I e II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– Encerramento do 1º Semestre </a:t>
            </a:r>
            <a:endParaRPr/>
          </a:p>
        </p:txBody>
      </p:sp>
      <p:graphicFrame>
        <p:nvGraphicFramePr>
          <p:cNvPr id="108" name="Table 9"/>
          <p:cNvGraphicFramePr/>
          <p:nvPr/>
        </p:nvGraphicFramePr>
        <p:xfrm>
          <a:off x="234000" y="5240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09" name="CustomShape 10"/>
          <p:cNvSpPr/>
          <p:nvPr/>
        </p:nvSpPr>
        <p:spPr>
          <a:xfrm>
            <a:off x="265680" y="4952880"/>
            <a:ext cx="62928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JULHO </a:t>
            </a:r>
            <a:endParaRPr/>
          </a:p>
        </p:txBody>
      </p:sp>
      <p:graphicFrame>
        <p:nvGraphicFramePr>
          <p:cNvPr id="110" name="Table 11"/>
          <p:cNvGraphicFramePr/>
          <p:nvPr/>
        </p:nvGraphicFramePr>
        <p:xfrm>
          <a:off x="3441600" y="523008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1" name="CustomShape 12"/>
          <p:cNvSpPr/>
          <p:nvPr/>
        </p:nvSpPr>
        <p:spPr>
          <a:xfrm>
            <a:off x="3441600" y="5456880"/>
            <a:ext cx="3227400" cy="614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5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01 – Planejamento Projeto Férias -Não haverá aula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04 a 29  – Projeto Férias </a:t>
            </a:r>
            <a:endParaRPr/>
          </a:p>
        </p:txBody>
      </p:sp>
      <p:graphicFrame>
        <p:nvGraphicFramePr>
          <p:cNvPr id="112" name="Table 13"/>
          <p:cNvGraphicFramePr/>
          <p:nvPr/>
        </p:nvGraphicFramePr>
        <p:xfrm>
          <a:off x="188640" y="740124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13" name="CustomShape 14"/>
          <p:cNvSpPr/>
          <p:nvPr/>
        </p:nvSpPr>
        <p:spPr>
          <a:xfrm>
            <a:off x="202320" y="7113240"/>
            <a:ext cx="789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AGOSTO  </a:t>
            </a:r>
            <a:endParaRPr/>
          </a:p>
        </p:txBody>
      </p:sp>
      <p:graphicFrame>
        <p:nvGraphicFramePr>
          <p:cNvPr id="114" name="Table 15"/>
          <p:cNvGraphicFramePr/>
          <p:nvPr/>
        </p:nvGraphicFramePr>
        <p:xfrm>
          <a:off x="3357000" y="736200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CustomShape 16"/>
          <p:cNvSpPr/>
          <p:nvPr/>
        </p:nvSpPr>
        <p:spPr>
          <a:xfrm>
            <a:off x="3296520" y="7617240"/>
            <a:ext cx="3094920" cy="1185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 e 02 – Parada Pedagógica – Não haverá aula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03 – Retorno às aulas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13 – Festa do Pais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04, 11, 18 e 25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23 a 26 – Programa Saúde na Escola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– Reunião APM</a:t>
            </a:r>
            <a:endParaRPr/>
          </a:p>
        </p:txBody>
      </p:sp>
      <p:sp>
        <p:nvSpPr>
          <p:cNvPr id="116" name="CustomShape 17"/>
          <p:cNvSpPr/>
          <p:nvPr/>
        </p:nvSpPr>
        <p:spPr>
          <a:xfrm>
            <a:off x="438480" y="937296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Table 1"/>
          <p:cNvGraphicFramePr/>
          <p:nvPr/>
        </p:nvGraphicFramePr>
        <p:xfrm>
          <a:off x="263880" y="58176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18" name="CustomShape 2"/>
          <p:cNvSpPr/>
          <p:nvPr/>
        </p:nvSpPr>
        <p:spPr>
          <a:xfrm>
            <a:off x="265680" y="272520"/>
            <a:ext cx="9187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SETEMBRO </a:t>
            </a:r>
            <a:endParaRPr/>
          </a:p>
        </p:txBody>
      </p:sp>
      <p:graphicFrame>
        <p:nvGraphicFramePr>
          <p:cNvPr id="119" name="Table 3"/>
          <p:cNvGraphicFramePr/>
          <p:nvPr/>
        </p:nvGraphicFramePr>
        <p:xfrm>
          <a:off x="3532320" y="54936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0" name="CustomShape 4"/>
          <p:cNvSpPr/>
          <p:nvPr/>
        </p:nvSpPr>
        <p:spPr>
          <a:xfrm>
            <a:off x="3520800" y="776520"/>
            <a:ext cx="2993040" cy="15505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07 – Feriado -  Independência do Brasil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01, 08, 15, 22 e 29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13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a 23 – Projeto Meio Ambiente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27 – 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28 – Reunião de Pais – Berçários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29 – Reunião de Pais  - Maternais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– Reunião de Pais  - Infantil I e II </a:t>
            </a:r>
            <a:endParaRPr/>
          </a:p>
        </p:txBody>
      </p:sp>
      <p:graphicFrame>
        <p:nvGraphicFramePr>
          <p:cNvPr id="121" name="Table 5"/>
          <p:cNvGraphicFramePr/>
          <p:nvPr/>
        </p:nvGraphicFramePr>
        <p:xfrm>
          <a:off x="264240" y="281412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22" name="CustomShape 6"/>
          <p:cNvSpPr/>
          <p:nvPr/>
        </p:nvSpPr>
        <p:spPr>
          <a:xfrm>
            <a:off x="266400" y="2504880"/>
            <a:ext cx="86688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OUTUBRO </a:t>
            </a:r>
            <a:endParaRPr/>
          </a:p>
        </p:txBody>
      </p:sp>
      <p:graphicFrame>
        <p:nvGraphicFramePr>
          <p:cNvPr id="123" name="Table 7"/>
          <p:cNvGraphicFramePr/>
          <p:nvPr/>
        </p:nvGraphicFramePr>
        <p:xfrm>
          <a:off x="3532680" y="27817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4" name="CustomShape 8"/>
          <p:cNvSpPr/>
          <p:nvPr/>
        </p:nvSpPr>
        <p:spPr>
          <a:xfrm>
            <a:off x="3528360" y="3008880"/>
            <a:ext cx="3134520" cy="15505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06 e 27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10 a 14 – Semana da Criança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12 – Feriado – Nossa Senhora Aparecida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17 a 21 – Semana do Livro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20 – Passeio Infantil I  e II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24 a 27 – Rematrículas NEI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25 – Reunião APM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28</a:t>
            </a:r>
            <a:r>
              <a:rPr b="1" lang="pt-BR" sz="1100">
                <a:solidFill>
                  <a:srgbClr val="000000"/>
                </a:solidFill>
                <a:latin typeface="Calibri"/>
              </a:rPr>
              <a:t> –Dia do Funcionário Público – Ponto Facultativo</a:t>
            </a:r>
            <a:endParaRPr/>
          </a:p>
        </p:txBody>
      </p:sp>
      <p:graphicFrame>
        <p:nvGraphicFramePr>
          <p:cNvPr id="125" name="Table 9"/>
          <p:cNvGraphicFramePr/>
          <p:nvPr/>
        </p:nvGraphicFramePr>
        <p:xfrm>
          <a:off x="264240" y="5132880"/>
          <a:ext cx="3053880" cy="1706400"/>
        </p:xfrm>
        <a:graphic>
          <a:graphicData uri="http://schemas.openxmlformats.org/drawingml/2006/table">
            <a:tbl>
              <a:tblPr/>
              <a:tblGrid>
                <a:gridCol w="404640"/>
                <a:gridCol w="467640"/>
                <a:gridCol w="435960"/>
                <a:gridCol w="435960"/>
                <a:gridCol w="435960"/>
                <a:gridCol w="435960"/>
                <a:gridCol w="43776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26" name="CustomShape 10"/>
          <p:cNvSpPr/>
          <p:nvPr/>
        </p:nvSpPr>
        <p:spPr>
          <a:xfrm>
            <a:off x="266760" y="4823640"/>
            <a:ext cx="9871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NOVEMBRO </a:t>
            </a:r>
            <a:endParaRPr/>
          </a:p>
        </p:txBody>
      </p:sp>
      <p:graphicFrame>
        <p:nvGraphicFramePr>
          <p:cNvPr id="127" name="Table 11"/>
          <p:cNvGraphicFramePr/>
          <p:nvPr/>
        </p:nvGraphicFramePr>
        <p:xfrm>
          <a:off x="3532680" y="510048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CustomShape 12"/>
          <p:cNvSpPr/>
          <p:nvPr/>
        </p:nvSpPr>
        <p:spPr>
          <a:xfrm>
            <a:off x="3522600" y="5327640"/>
            <a:ext cx="2549520" cy="20991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02 – Feriado  - Finados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08 – Conselho Gestor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09 – Passeio Estudo do Meio – Maternais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14 – Recesso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Calibri"/>
              </a:rPr>
              <a:t>15- Feriado – Proclamação da República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03, 10, 17 e 24 – Reunião Equipe Gestora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21 a 25 – Projeto Diversidade Cultural 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26 – Apresentações Ballet e Judô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28 – Reunião de Pais – Berçários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29 – Reunião de Pais  - Maternais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100">
                <a:solidFill>
                  <a:srgbClr val="000000"/>
                </a:solidFill>
                <a:latin typeface="Calibri"/>
              </a:rPr>
              <a:t>Reunião APM</a:t>
            </a:r>
            <a:endParaRPr/>
          </a:p>
          <a:p>
            <a:pPr>
              <a:lnSpc>
                <a:spcPct val="100000"/>
              </a:lnSpc>
            </a:pPr>
            <a:r>
              <a:rPr lang="pt-BR" sz="1100">
                <a:solidFill>
                  <a:srgbClr val="000000"/>
                </a:solidFill>
                <a:latin typeface="Calibri"/>
              </a:rPr>
              <a:t>30 – Reunião de Pais  - Infantil I e II  </a:t>
            </a:r>
            <a:endParaRPr/>
          </a:p>
        </p:txBody>
      </p:sp>
      <p:graphicFrame>
        <p:nvGraphicFramePr>
          <p:cNvPr id="129" name="Table 13"/>
          <p:cNvGraphicFramePr/>
          <p:nvPr/>
        </p:nvGraphicFramePr>
        <p:xfrm>
          <a:off x="264240" y="7926480"/>
          <a:ext cx="3092400" cy="1706400"/>
        </p:xfrm>
        <a:graphic>
          <a:graphicData uri="http://schemas.openxmlformats.org/drawingml/2006/table">
            <a:tbl>
              <a:tblPr/>
              <a:tblGrid>
                <a:gridCol w="433080"/>
                <a:gridCol w="500400"/>
                <a:gridCol w="466920"/>
                <a:gridCol w="466920"/>
                <a:gridCol w="360720"/>
                <a:gridCol w="397080"/>
                <a:gridCol w="467280"/>
              </a:tblGrid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</a:tr>
              <a:tr h="2440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130" name="CustomShape 14"/>
          <p:cNvSpPr/>
          <p:nvPr/>
        </p:nvSpPr>
        <p:spPr>
          <a:xfrm>
            <a:off x="266400" y="7617240"/>
            <a:ext cx="93996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DEZEMBRO </a:t>
            </a:r>
            <a:endParaRPr/>
          </a:p>
        </p:txBody>
      </p:sp>
      <p:graphicFrame>
        <p:nvGraphicFramePr>
          <p:cNvPr id="131" name="Table 15"/>
          <p:cNvGraphicFramePr/>
          <p:nvPr/>
        </p:nvGraphicFramePr>
        <p:xfrm>
          <a:off x="3532680" y="789444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16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2" name="CustomShape 16"/>
          <p:cNvSpPr/>
          <p:nvPr/>
        </p:nvSpPr>
        <p:spPr>
          <a:xfrm>
            <a:off x="3521880" y="8121240"/>
            <a:ext cx="3130200" cy="1185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09 – Formatura do Infantil II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16 – Encerramento das atividades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1200">
                <a:solidFill>
                  <a:srgbClr val="000000"/>
                </a:solidFill>
                <a:latin typeface="Calibri"/>
              </a:rPr>
              <a:t>Festa da Família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19 e 20 – Parada Pedagógica – Não haverá aula </a:t>
            </a:r>
            <a:endParaRPr/>
          </a:p>
          <a:p>
            <a:pPr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21 a 30 – Recesso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25 – Feriado -  Natal </a:t>
            </a:r>
            <a:endParaRPr/>
          </a:p>
        </p:txBody>
      </p:sp>
      <p:sp>
        <p:nvSpPr>
          <p:cNvPr id="133" name="CustomShape 17"/>
          <p:cNvSpPr/>
          <p:nvPr/>
        </p:nvSpPr>
        <p:spPr>
          <a:xfrm>
            <a:off x="438480" y="954972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"/>
          <p:cNvGraphicFramePr/>
          <p:nvPr/>
        </p:nvGraphicFramePr>
        <p:xfrm>
          <a:off x="264240" y="1820520"/>
          <a:ext cx="3092400" cy="1706400"/>
        </p:xfrm>
        <a:graphic>
          <a:graphicData uri="http://schemas.openxmlformats.org/drawingml/2006/table">
            <a:tbl>
              <a:tblPr/>
              <a:tblGrid>
                <a:gridCol w="433080"/>
                <a:gridCol w="500400"/>
                <a:gridCol w="466920"/>
                <a:gridCol w="466920"/>
                <a:gridCol w="360720"/>
                <a:gridCol w="397080"/>
                <a:gridCol w="467280"/>
              </a:tblGrid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Q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</a:tr>
              <a:tr h="245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0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34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graphicFrame>
        <p:nvGraphicFramePr>
          <p:cNvPr id="135" name="Table 2"/>
          <p:cNvGraphicFramePr/>
          <p:nvPr/>
        </p:nvGraphicFramePr>
        <p:xfrm>
          <a:off x="3532680" y="1788120"/>
          <a:ext cx="2873520" cy="251280"/>
        </p:xfrm>
        <a:graphic>
          <a:graphicData uri="http://schemas.openxmlformats.org/drawingml/2006/table">
            <a:tbl>
              <a:tblPr/>
              <a:tblGrid>
                <a:gridCol w="2873520"/>
              </a:tblGrid>
              <a:tr h="2534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050">
                          <a:solidFill>
                            <a:srgbClr val="f2f2f2"/>
                          </a:solidFill>
                          <a:latin typeface="Calibri"/>
                        </a:rPr>
                        <a:t>Programação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6" name="CustomShape 3"/>
          <p:cNvSpPr/>
          <p:nvPr/>
        </p:nvSpPr>
        <p:spPr>
          <a:xfrm>
            <a:off x="3526560" y="1928520"/>
            <a:ext cx="3258000" cy="14583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01 – Feriado  - Confraternização Universal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02 a 13 – Recesso e manutenção do espaço físico 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16 a 27 – Projeto Férias </a:t>
            </a:r>
            <a:endParaRPr/>
          </a:p>
          <a:p>
            <a:pPr>
              <a:lnSpc>
                <a:spcPct val="15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25 – Feriado – Aniversário de São Paulo</a:t>
            </a:r>
            <a:endParaRPr/>
          </a:p>
          <a:p>
            <a:pPr>
              <a:lnSpc>
                <a:spcPct val="150000"/>
              </a:lnSpc>
            </a:pPr>
            <a:r>
              <a:rPr lang="pt-BR" sz="1200">
                <a:solidFill>
                  <a:srgbClr val="000000"/>
                </a:solidFill>
                <a:latin typeface="Calibri"/>
              </a:rPr>
              <a:t>30 -  Retorno das aulas . </a:t>
            </a:r>
            <a:endParaRPr/>
          </a:p>
        </p:txBody>
      </p:sp>
      <p:sp>
        <p:nvSpPr>
          <p:cNvPr id="137" name="CustomShape 4"/>
          <p:cNvSpPr/>
          <p:nvPr/>
        </p:nvSpPr>
        <p:spPr>
          <a:xfrm>
            <a:off x="353520" y="344520"/>
            <a:ext cx="2778120" cy="820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Núcleo de Educação Infantil</a:t>
            </a:r>
            <a:endParaRPr/>
          </a:p>
          <a:p>
            <a:pPr>
              <a:lnSpc>
                <a:spcPct val="100000"/>
              </a:lnSpc>
            </a:pPr>
            <a:r>
              <a:rPr b="1" i="1" lang="pt-BR" sz="1600">
                <a:solidFill>
                  <a:srgbClr val="006600"/>
                </a:solidFill>
                <a:latin typeface="Calibri"/>
              </a:rPr>
              <a:t>Escola Paulistinha de Educação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Calibri"/>
              </a:rPr>
              <a:t>(NEI-EPE)</a:t>
            </a:r>
            <a:endParaRPr/>
          </a:p>
        </p:txBody>
      </p:sp>
      <p:sp>
        <p:nvSpPr>
          <p:cNvPr id="138" name="CustomShape 5"/>
          <p:cNvSpPr/>
          <p:nvPr/>
        </p:nvSpPr>
        <p:spPr>
          <a:xfrm>
            <a:off x="1650960" y="1206360"/>
            <a:ext cx="321696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600">
                <a:solidFill>
                  <a:srgbClr val="000000"/>
                </a:solidFill>
                <a:latin typeface="Calibri"/>
              </a:rPr>
              <a:t>Calendário 2017 – Educação Infantil </a:t>
            </a:r>
            <a:endParaRPr/>
          </a:p>
        </p:txBody>
      </p:sp>
      <p:pic>
        <p:nvPicPr>
          <p:cNvPr descr="" id="1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043680" y="272520"/>
            <a:ext cx="469800" cy="647640"/>
          </a:xfrm>
          <a:prstGeom prst="rect">
            <a:avLst/>
          </a:prstGeom>
        </p:spPr>
      </p:pic>
      <p:pic>
        <p:nvPicPr>
          <p:cNvPr descr="" id="14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160600" y="248040"/>
            <a:ext cx="748440" cy="672480"/>
          </a:xfrm>
          <a:prstGeom prst="rect">
            <a:avLst/>
          </a:prstGeom>
        </p:spPr>
      </p:pic>
      <p:sp>
        <p:nvSpPr>
          <p:cNvPr id="141" name="CustomShape 6"/>
          <p:cNvSpPr/>
          <p:nvPr/>
        </p:nvSpPr>
        <p:spPr>
          <a:xfrm>
            <a:off x="192240" y="1496520"/>
            <a:ext cx="7250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 sz="1200">
                <a:solidFill>
                  <a:srgbClr val="000000"/>
                </a:solidFill>
                <a:latin typeface="Calibri"/>
              </a:rPr>
              <a:t>JANEIRO</a:t>
            </a:r>
            <a:endParaRPr/>
          </a:p>
        </p:txBody>
      </p:sp>
      <p:sp>
        <p:nvSpPr>
          <p:cNvPr id="142" name="CustomShape 7"/>
          <p:cNvSpPr/>
          <p:nvPr/>
        </p:nvSpPr>
        <p:spPr>
          <a:xfrm>
            <a:off x="438480" y="3328200"/>
            <a:ext cx="2380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Calendário sujeito a alteração</a:t>
            </a:r>
            <a:r>
              <a:rPr lang="pt-BR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