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89" r:id="rId3"/>
    <p:sldId id="287" r:id="rId4"/>
    <p:sldId id="288" r:id="rId5"/>
    <p:sldId id="290" r:id="rId6"/>
    <p:sldId id="291" r:id="rId7"/>
    <p:sldId id="292" r:id="rId8"/>
    <p:sldId id="278" r:id="rId9"/>
    <p:sldId id="279" r:id="rId10"/>
    <p:sldId id="284" r:id="rId11"/>
    <p:sldId id="282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824" autoAdjust="0"/>
  </p:normalViewPr>
  <p:slideViewPr>
    <p:cSldViewPr snapToGrid="0" snapToObjects="1">
      <p:cViewPr varScale="1">
        <p:scale>
          <a:sx n="113" d="100"/>
          <a:sy n="113" d="100"/>
        </p:scale>
        <p:origin x="1476" y="90"/>
      </p:cViewPr>
      <p:guideLst>
        <p:guide orient="horz" pos="2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C6E3A-1808-514C-B36E-F0B930A42E85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DB67E-CBB7-524E-BD6A-7DF156FCF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98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52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66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91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6050" cy="1463675"/>
          </a:xfrm>
          <a:prstGeom prst="rect">
            <a:avLst/>
          </a:prstGeom>
        </p:spPr>
        <p:txBody>
          <a:bodyPr/>
          <a:lstStyle/>
          <a:p>
            <a:r>
              <a:t>Clique para editar o título mestre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6182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3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53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7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35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5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20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EC9E-E8CF-0C46-8CFC-9F90F1786367}" type="datetimeFigureOut">
              <a:rPr lang="en-US" smtClean="0"/>
              <a:t>4/18/2018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24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278173" y="2129240"/>
            <a:ext cx="6587654" cy="3938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 anchor="ctr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3000" b="1" dirty="0" smtClean="0"/>
              <a:t>PROPOSTA </a:t>
            </a:r>
            <a:r>
              <a:rPr lang="pt-BR" sz="3000" b="1" dirty="0"/>
              <a:t>DE NOVA ESTRUTURA E ORGANOGRAMA DA PROPLAN	</a:t>
            </a:r>
            <a:br>
              <a:rPr lang="pt-BR" sz="3000" b="1" dirty="0"/>
            </a:br>
            <a:endParaRPr lang="pt-BR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dirty="0" smtClean="0"/>
              <a:t>Conselho de Planejamento e Administração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000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000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b="1" dirty="0" err="1" smtClean="0">
                <a:solidFill>
                  <a:srgbClr val="4F6228"/>
                </a:solidFill>
              </a:rPr>
              <a:t>Pró-Reitoria</a:t>
            </a:r>
            <a:r>
              <a:rPr lang="pt-BR" sz="2000" b="1" dirty="0" smtClean="0">
                <a:solidFill>
                  <a:srgbClr val="4F6228"/>
                </a:solidFill>
              </a:rPr>
              <a:t> </a:t>
            </a:r>
            <a:r>
              <a:rPr lang="pt-BR" sz="2000" b="1" dirty="0">
                <a:solidFill>
                  <a:srgbClr val="4F6228"/>
                </a:solidFill>
              </a:rPr>
              <a:t>de Planejamento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2000" b="1" dirty="0" smtClean="0">
                <a:solidFill>
                  <a:srgbClr val="4F6228"/>
                </a:solidFill>
              </a:rPr>
              <a:t>17/04/2018</a:t>
            </a:r>
            <a:endParaRPr dirty="0"/>
          </a:p>
        </p:txBody>
      </p:sp>
      <p:sp>
        <p:nvSpPr>
          <p:cNvPr id="129" name="Shape 129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0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7129" y="471503"/>
            <a:ext cx="2574363" cy="1527164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0462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85750" y="1702050"/>
            <a:ext cx="857250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Política </a:t>
            </a: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Manutenção, Acessibilidade e Segurança em Edificações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Definição e padronização de termos de referência para manutenções de infraestrutura (predial, elevadores, climatização, cabine primária, geradores </a:t>
            </a:r>
            <a:r>
              <a:rPr lang="pt-BR" dirty="0" err="1"/>
              <a:t>etc</a:t>
            </a:r>
            <a:r>
              <a:rPr lang="pt-BR" dirty="0"/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Acompanhamento </a:t>
            </a:r>
            <a:r>
              <a:rPr lang="pt-BR" dirty="0"/>
              <a:t>dos contratos vigentes de manutenção e sua eficiência e economicidade, incluindo indicadores objetivos;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Acompanhamento da satisfação dos usuários;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Políticas e projetos para eficiência energética;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Ações para padronização do </a:t>
            </a:r>
            <a:r>
              <a:rPr lang="pt-BR" dirty="0" smtClean="0"/>
              <a:t>parque </a:t>
            </a:r>
            <a:r>
              <a:rPr lang="pt-BR" dirty="0"/>
              <a:t>existente de equipamentos elétricos e mecânicos para otimização dos serviços e contratos de manutenção;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Coordenação de ações junto aos Campi para a melhoria da acessibilidade e segurança dos usuários.</a:t>
            </a:r>
          </a:p>
        </p:txBody>
      </p:sp>
    </p:spTree>
    <p:extLst>
      <p:ext uri="{BB962C8B-B14F-4D97-AF65-F5344CB8AC3E}">
        <p14:creationId xmlns:p14="http://schemas.microsoft.com/office/powerpoint/2010/main" val="21306555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3700" y="2018103"/>
            <a:ext cx="83566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Investimentos</a:t>
            </a:r>
          </a:p>
          <a:p>
            <a:pPr algn="just">
              <a:lnSpc>
                <a:spcPct val="115000"/>
              </a:lnSpc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Planejamento do orçamento de investimentos;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Acompanhamento da execução do orçamento de </a:t>
            </a:r>
            <a:r>
              <a:rPr lang="pt-BR" dirty="0" smtClean="0"/>
              <a:t>investimentos, utilizando sistemas informatizados;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Gerenciamento e atualização das planilhas de informações de fluxos </a:t>
            </a:r>
            <a:r>
              <a:rPr lang="pt-BR" dirty="0" smtClean="0"/>
              <a:t>orçamentários;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Preparação </a:t>
            </a:r>
            <a:r>
              <a:rPr lang="pt-BR" dirty="0"/>
              <a:t>e publicação de editais de licitação de infraestrutura de maior complexidade, assessorando as Comissões de Licitação;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Coordenação da captação de recursos em fontes complementares à OCC; 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Padronização </a:t>
            </a:r>
            <a:r>
              <a:rPr lang="pt-BR" dirty="0"/>
              <a:t>dos </a:t>
            </a:r>
            <a:r>
              <a:rPr lang="pt-BR" dirty="0" smtClean="0"/>
              <a:t>contratos </a:t>
            </a:r>
            <a:r>
              <a:rPr lang="pt-BR" dirty="0"/>
              <a:t>de infraestrutura;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Gerenciamento e atualização das planilhas de informações de licitações.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endParaRPr lang="pt-BR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31124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3256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ORGANOGRAMA ATUAL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6"/>
          <a:stretch/>
        </p:blipFill>
        <p:spPr bwMode="auto">
          <a:xfrm>
            <a:off x="102136" y="1546716"/>
            <a:ext cx="8939728" cy="4728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0967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200"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12333" y="1337555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5077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PROPOSTA DE NOVO ORGANOGRAMA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288888" y="2009776"/>
            <a:ext cx="1523109" cy="5360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</a:rPr>
              <a:t>Divisões/</a:t>
            </a:r>
            <a:r>
              <a:rPr lang="pt-BR" sz="1200" dirty="0" err="1" smtClean="0">
                <a:solidFill>
                  <a:schemeClr val="tx1"/>
                </a:solidFill>
              </a:rPr>
              <a:t>Depto</a:t>
            </a:r>
            <a:r>
              <a:rPr lang="pt-BR" sz="1200" dirty="0" smtClean="0">
                <a:solidFill>
                  <a:schemeClr val="tx1"/>
                </a:solidFill>
              </a:rPr>
              <a:t>. de Infra dos Campi e Reitoria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42" name="Fluxograma: Decisão 41"/>
          <p:cNvSpPr/>
          <p:nvPr/>
        </p:nvSpPr>
        <p:spPr>
          <a:xfrm>
            <a:off x="1986193" y="1393925"/>
            <a:ext cx="1738793" cy="756675"/>
          </a:xfrm>
          <a:prstGeom prst="flowChartDecision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Coplad</a:t>
            </a:r>
            <a:endParaRPr lang="pt-BR" sz="1200" dirty="0"/>
          </a:p>
        </p:txBody>
      </p:sp>
      <p:sp>
        <p:nvSpPr>
          <p:cNvPr id="63" name="CaixaDeTexto 62"/>
          <p:cNvSpPr txBox="1"/>
          <p:nvPr/>
        </p:nvSpPr>
        <p:spPr>
          <a:xfrm rot="16200000">
            <a:off x="7568665" y="3090220"/>
            <a:ext cx="1422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rgbClr val="FF0000"/>
                </a:solidFill>
              </a:rPr>
              <a:t>Subordinação Técnica</a:t>
            </a:r>
            <a:endParaRPr lang="pt-BR" sz="1100" dirty="0">
              <a:solidFill>
                <a:srgbClr val="FF0000"/>
              </a:solidFill>
            </a:endParaRPr>
          </a:p>
        </p:txBody>
      </p:sp>
      <p:sp>
        <p:nvSpPr>
          <p:cNvPr id="65" name="Retângulo 64"/>
          <p:cNvSpPr/>
          <p:nvPr/>
        </p:nvSpPr>
        <p:spPr>
          <a:xfrm>
            <a:off x="315021" y="3936883"/>
            <a:ext cx="3364245" cy="2105377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66" name="Retângulo 65"/>
          <p:cNvSpPr/>
          <p:nvPr/>
        </p:nvSpPr>
        <p:spPr>
          <a:xfrm>
            <a:off x="5366262" y="3936884"/>
            <a:ext cx="3508544" cy="2105376"/>
          </a:xfrm>
          <a:prstGeom prst="rect">
            <a:avLst/>
          </a:prstGeom>
          <a:noFill/>
          <a:ln w="28575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cxnSp>
        <p:nvCxnSpPr>
          <p:cNvPr id="71" name="Conector reto 70"/>
          <p:cNvCxnSpPr/>
          <p:nvPr/>
        </p:nvCxnSpPr>
        <p:spPr>
          <a:xfrm>
            <a:off x="8410669" y="2581919"/>
            <a:ext cx="0" cy="135845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to 72"/>
          <p:cNvCxnSpPr/>
          <p:nvPr/>
        </p:nvCxnSpPr>
        <p:spPr>
          <a:xfrm>
            <a:off x="1302933" y="2314388"/>
            <a:ext cx="3183607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ângulo 24"/>
          <p:cNvSpPr/>
          <p:nvPr/>
        </p:nvSpPr>
        <p:spPr>
          <a:xfrm>
            <a:off x="619673" y="2418610"/>
            <a:ext cx="1366520" cy="468653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ProAdm</a:t>
            </a:r>
            <a:endParaRPr lang="pt-BR" sz="1200" dirty="0"/>
          </a:p>
        </p:txBody>
      </p:sp>
      <p:cxnSp>
        <p:nvCxnSpPr>
          <p:cNvPr id="28" name="Conector reto 27"/>
          <p:cNvCxnSpPr>
            <a:endCxn id="42" idx="2"/>
          </p:cNvCxnSpPr>
          <p:nvPr/>
        </p:nvCxnSpPr>
        <p:spPr>
          <a:xfrm flipV="1">
            <a:off x="2855590" y="2150600"/>
            <a:ext cx="0" cy="16378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321536" y="5765262"/>
            <a:ext cx="2074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Desenvolvimento Institucional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5366262" y="5765261"/>
            <a:ext cx="2361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Desenvolvimento de Infraestrutura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3724986" y="2419982"/>
            <a:ext cx="1523109" cy="46728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ProPlan</a:t>
            </a:r>
            <a:endParaRPr lang="pt-BR" sz="1200" dirty="0"/>
          </a:p>
        </p:txBody>
      </p:sp>
      <p:sp>
        <p:nvSpPr>
          <p:cNvPr id="39" name="Retângulo 38"/>
          <p:cNvSpPr/>
          <p:nvPr/>
        </p:nvSpPr>
        <p:spPr>
          <a:xfrm>
            <a:off x="2672408" y="3204942"/>
            <a:ext cx="1523109" cy="46728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Chefia de Protocolo Setoria</a:t>
            </a:r>
            <a:r>
              <a:rPr lang="pt-BR" sz="1200" dirty="0"/>
              <a:t>l</a:t>
            </a:r>
            <a:endParaRPr lang="pt-BR" sz="1200" dirty="0" smtClean="0"/>
          </a:p>
        </p:txBody>
      </p:sp>
      <p:sp>
        <p:nvSpPr>
          <p:cNvPr id="40" name="Retângulo 39"/>
          <p:cNvSpPr/>
          <p:nvPr/>
        </p:nvSpPr>
        <p:spPr>
          <a:xfrm>
            <a:off x="4780933" y="3204942"/>
            <a:ext cx="1523109" cy="46728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Secretaria da </a:t>
            </a:r>
            <a:r>
              <a:rPr lang="pt-BR" sz="1200" dirty="0" err="1" smtClean="0"/>
              <a:t>Proplan</a:t>
            </a:r>
            <a:endParaRPr lang="pt-BR" sz="1200" dirty="0"/>
          </a:p>
        </p:txBody>
      </p:sp>
      <p:sp>
        <p:nvSpPr>
          <p:cNvPr id="41" name="Retângulo 40"/>
          <p:cNvSpPr/>
          <p:nvPr/>
        </p:nvSpPr>
        <p:spPr>
          <a:xfrm>
            <a:off x="1234792" y="4184452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Diretoria de Planejamento Institucional</a:t>
            </a:r>
            <a:endParaRPr lang="pt-BR" sz="1200" dirty="0"/>
          </a:p>
        </p:txBody>
      </p:sp>
      <p:sp>
        <p:nvSpPr>
          <p:cNvPr id="43" name="Retângulo 42"/>
          <p:cNvSpPr/>
          <p:nvPr/>
        </p:nvSpPr>
        <p:spPr>
          <a:xfrm>
            <a:off x="356263" y="5069309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Coord. de </a:t>
            </a:r>
            <a:r>
              <a:rPr lang="pt-BR" sz="1200" dirty="0" smtClean="0"/>
              <a:t>Execução</a:t>
            </a:r>
            <a:endParaRPr lang="pt-BR" sz="1200" dirty="0"/>
          </a:p>
        </p:txBody>
      </p:sp>
      <p:sp>
        <p:nvSpPr>
          <p:cNvPr id="44" name="Retângulo 43"/>
          <p:cNvSpPr/>
          <p:nvPr/>
        </p:nvSpPr>
        <p:spPr>
          <a:xfrm>
            <a:off x="2101255" y="5067840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Coord. de Avaliação, Indicadores e </a:t>
            </a:r>
            <a:r>
              <a:rPr lang="pt-BR" sz="1200" dirty="0" smtClean="0"/>
              <a:t>Risco</a:t>
            </a:r>
            <a:endParaRPr lang="pt-BR" sz="1200" dirty="0"/>
          </a:p>
        </p:txBody>
      </p:sp>
      <p:sp>
        <p:nvSpPr>
          <p:cNvPr id="45" name="Retângulo 44"/>
          <p:cNvSpPr/>
          <p:nvPr/>
        </p:nvSpPr>
        <p:spPr>
          <a:xfrm>
            <a:off x="3724986" y="5080401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Coordenadoria de Investimentos</a:t>
            </a:r>
            <a:endParaRPr lang="pt-BR" sz="1200" dirty="0"/>
          </a:p>
        </p:txBody>
      </p:sp>
      <p:sp>
        <p:nvSpPr>
          <p:cNvPr id="46" name="Retângulo 45"/>
          <p:cNvSpPr/>
          <p:nvPr/>
        </p:nvSpPr>
        <p:spPr>
          <a:xfrm>
            <a:off x="5435365" y="4147873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Diretoria de Planejamento de Infraestrutura</a:t>
            </a:r>
            <a:endParaRPr lang="pt-BR" sz="1200" dirty="0"/>
          </a:p>
        </p:txBody>
      </p:sp>
      <p:sp>
        <p:nvSpPr>
          <p:cNvPr id="47" name="Retângulo 46"/>
          <p:cNvSpPr/>
          <p:nvPr/>
        </p:nvSpPr>
        <p:spPr>
          <a:xfrm>
            <a:off x="7282538" y="4151063"/>
            <a:ext cx="1523109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Diretoria de Gestão e Planejamento Imobiliário</a:t>
            </a:r>
            <a:endParaRPr lang="pt-BR" sz="1200" dirty="0"/>
          </a:p>
        </p:txBody>
      </p:sp>
      <p:sp>
        <p:nvSpPr>
          <p:cNvPr id="48" name="Retângulo 47"/>
          <p:cNvSpPr/>
          <p:nvPr/>
        </p:nvSpPr>
        <p:spPr>
          <a:xfrm>
            <a:off x="6196920" y="5103971"/>
            <a:ext cx="1841515" cy="53879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Coord. de Política de </a:t>
            </a:r>
            <a:r>
              <a:rPr lang="pt-BR" sz="1200" dirty="0" err="1" smtClean="0"/>
              <a:t>Manut</a:t>
            </a:r>
            <a:r>
              <a:rPr lang="pt-BR" sz="1200" dirty="0" smtClean="0"/>
              <a:t>., </a:t>
            </a:r>
            <a:r>
              <a:rPr lang="pt-BR" sz="1200" dirty="0" err="1" smtClean="0"/>
              <a:t>Acessib</a:t>
            </a:r>
            <a:r>
              <a:rPr lang="pt-BR" sz="1200" dirty="0" smtClean="0"/>
              <a:t>. e Segurança em Edificações</a:t>
            </a:r>
            <a:endParaRPr lang="pt-BR" sz="1200" dirty="0"/>
          </a:p>
        </p:txBody>
      </p:sp>
      <p:cxnSp>
        <p:nvCxnSpPr>
          <p:cNvPr id="55" name="Conector reto 54"/>
          <p:cNvCxnSpPr>
            <a:stCxn id="38" idx="0"/>
          </p:cNvCxnSpPr>
          <p:nvPr/>
        </p:nvCxnSpPr>
        <p:spPr>
          <a:xfrm flipH="1" flipV="1">
            <a:off x="4486540" y="2314388"/>
            <a:ext cx="1" cy="10559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stCxn id="25" idx="0"/>
          </p:cNvCxnSpPr>
          <p:nvPr/>
        </p:nvCxnSpPr>
        <p:spPr>
          <a:xfrm flipV="1">
            <a:off x="1302933" y="2314388"/>
            <a:ext cx="0" cy="10422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>
            <a:stCxn id="38" idx="2"/>
            <a:endCxn id="45" idx="0"/>
          </p:cNvCxnSpPr>
          <p:nvPr/>
        </p:nvCxnSpPr>
        <p:spPr>
          <a:xfrm>
            <a:off x="4486541" y="2887263"/>
            <a:ext cx="0" cy="21931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to 66"/>
          <p:cNvCxnSpPr>
            <a:endCxn id="39" idx="0"/>
          </p:cNvCxnSpPr>
          <p:nvPr/>
        </p:nvCxnSpPr>
        <p:spPr>
          <a:xfrm>
            <a:off x="3433962" y="3038772"/>
            <a:ext cx="1" cy="166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5540672" y="3054856"/>
            <a:ext cx="1" cy="166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/>
          <p:cNvCxnSpPr/>
          <p:nvPr/>
        </p:nvCxnSpPr>
        <p:spPr>
          <a:xfrm>
            <a:off x="3433962" y="3050476"/>
            <a:ext cx="2106711" cy="438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to 77"/>
          <p:cNvCxnSpPr/>
          <p:nvPr/>
        </p:nvCxnSpPr>
        <p:spPr>
          <a:xfrm flipV="1">
            <a:off x="2002017" y="3978899"/>
            <a:ext cx="6036055" cy="67863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/>
          <p:cNvCxnSpPr>
            <a:stCxn id="46" idx="3"/>
            <a:endCxn id="47" idx="1"/>
          </p:cNvCxnSpPr>
          <p:nvPr/>
        </p:nvCxnSpPr>
        <p:spPr>
          <a:xfrm>
            <a:off x="6958474" y="4417269"/>
            <a:ext cx="324064" cy="3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>
            <a:endCxn id="48" idx="0"/>
          </p:cNvCxnSpPr>
          <p:nvPr/>
        </p:nvCxnSpPr>
        <p:spPr>
          <a:xfrm>
            <a:off x="7117678" y="4434483"/>
            <a:ext cx="0" cy="669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8038071" y="3978899"/>
            <a:ext cx="1" cy="166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>
            <a:off x="6196919" y="3996780"/>
            <a:ext cx="1" cy="1661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to 88"/>
          <p:cNvCxnSpPr/>
          <p:nvPr/>
        </p:nvCxnSpPr>
        <p:spPr>
          <a:xfrm>
            <a:off x="1989478" y="4046762"/>
            <a:ext cx="12539" cy="1325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 flipH="1">
            <a:off x="1981534" y="4697017"/>
            <a:ext cx="7944" cy="205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to 92"/>
          <p:cNvCxnSpPr/>
          <p:nvPr/>
        </p:nvCxnSpPr>
        <p:spPr>
          <a:xfrm flipH="1">
            <a:off x="2869389" y="4874973"/>
            <a:ext cx="7944" cy="205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to 93"/>
          <p:cNvCxnSpPr/>
          <p:nvPr/>
        </p:nvCxnSpPr>
        <p:spPr>
          <a:xfrm flipH="1">
            <a:off x="1109873" y="4876424"/>
            <a:ext cx="7944" cy="2054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/>
          <p:nvPr/>
        </p:nvCxnSpPr>
        <p:spPr>
          <a:xfrm>
            <a:off x="1109873" y="4898065"/>
            <a:ext cx="1767460" cy="438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0866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5077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PROPOSTA DE NOVO ORGANOGRAMA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com Canto Diagonal Aparado 6"/>
          <p:cNvSpPr/>
          <p:nvPr/>
        </p:nvSpPr>
        <p:spPr>
          <a:xfrm>
            <a:off x="1256655" y="4238126"/>
            <a:ext cx="1478280" cy="525156"/>
          </a:xfrm>
          <a:prstGeom prst="snip2Diag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Câmara de Desenvolvimento Institucional</a:t>
            </a:r>
            <a:endParaRPr lang="pt-BR" sz="1200" dirty="0"/>
          </a:p>
        </p:txBody>
      </p:sp>
      <p:sp>
        <p:nvSpPr>
          <p:cNvPr id="25" name="Elipse 24"/>
          <p:cNvSpPr/>
          <p:nvPr/>
        </p:nvSpPr>
        <p:spPr>
          <a:xfrm>
            <a:off x="5694044" y="1858620"/>
            <a:ext cx="1630949" cy="71628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Comissão de Acompanhamento do PDI</a:t>
            </a:r>
            <a:endParaRPr lang="pt-BR" sz="1200" dirty="0"/>
          </a:p>
        </p:txBody>
      </p:sp>
      <p:sp>
        <p:nvSpPr>
          <p:cNvPr id="26" name="Retângulo com Canto Diagonal Aparado 25"/>
          <p:cNvSpPr/>
          <p:nvPr/>
        </p:nvSpPr>
        <p:spPr>
          <a:xfrm>
            <a:off x="1256655" y="4981311"/>
            <a:ext cx="1478280" cy="525156"/>
          </a:xfrm>
          <a:prstGeom prst="snip2Diag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Mesas Técnicas do PDI</a:t>
            </a:r>
            <a:endParaRPr lang="pt-BR" sz="1200" dirty="0"/>
          </a:p>
        </p:txBody>
      </p:sp>
      <p:sp>
        <p:nvSpPr>
          <p:cNvPr id="27" name="Retângulo com Canto Diagonal Aparado 26"/>
          <p:cNvSpPr/>
          <p:nvPr/>
        </p:nvSpPr>
        <p:spPr>
          <a:xfrm>
            <a:off x="6247750" y="4240948"/>
            <a:ext cx="1478280" cy="525156"/>
          </a:xfrm>
          <a:prstGeom prst="snip2Diag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Câmara Técnica de Infraestrutura</a:t>
            </a:r>
            <a:endParaRPr lang="pt-BR" sz="1200" dirty="0"/>
          </a:p>
        </p:txBody>
      </p:sp>
      <p:sp>
        <p:nvSpPr>
          <p:cNvPr id="28" name="Retângulo com Canto Diagonal Aparado 27"/>
          <p:cNvSpPr/>
          <p:nvPr/>
        </p:nvSpPr>
        <p:spPr>
          <a:xfrm>
            <a:off x="6277080" y="4976389"/>
            <a:ext cx="1478280" cy="525156"/>
          </a:xfrm>
          <a:prstGeom prst="snip2Diag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Mesas Técnicas de Infraestrutura</a:t>
            </a:r>
            <a:endParaRPr lang="pt-BR" sz="1200" dirty="0"/>
          </a:p>
        </p:txBody>
      </p:sp>
      <p:cxnSp>
        <p:nvCxnSpPr>
          <p:cNvPr id="45" name="Conector reto 44"/>
          <p:cNvCxnSpPr/>
          <p:nvPr/>
        </p:nvCxnSpPr>
        <p:spPr>
          <a:xfrm flipH="1">
            <a:off x="2013462" y="4026971"/>
            <a:ext cx="1" cy="21115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Fluxograma: Decisão 121"/>
          <p:cNvSpPr/>
          <p:nvPr/>
        </p:nvSpPr>
        <p:spPr>
          <a:xfrm>
            <a:off x="1986193" y="1393925"/>
            <a:ext cx="1738793" cy="756675"/>
          </a:xfrm>
          <a:prstGeom prst="flowChartDecision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Coplad</a:t>
            </a:r>
            <a:endParaRPr lang="pt-BR" sz="1200" dirty="0"/>
          </a:p>
        </p:txBody>
      </p:sp>
      <p:sp>
        <p:nvSpPr>
          <p:cNvPr id="124" name="Retângulo 123"/>
          <p:cNvSpPr/>
          <p:nvPr/>
        </p:nvSpPr>
        <p:spPr>
          <a:xfrm>
            <a:off x="315021" y="3936883"/>
            <a:ext cx="3364245" cy="2105377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25" name="Retângulo 124"/>
          <p:cNvSpPr/>
          <p:nvPr/>
        </p:nvSpPr>
        <p:spPr>
          <a:xfrm>
            <a:off x="5261948" y="3936884"/>
            <a:ext cx="3508544" cy="2105376"/>
          </a:xfrm>
          <a:prstGeom prst="rect">
            <a:avLst/>
          </a:prstGeom>
          <a:noFill/>
          <a:ln w="28575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cxnSp>
        <p:nvCxnSpPr>
          <p:cNvPr id="127" name="Conector reto 126"/>
          <p:cNvCxnSpPr/>
          <p:nvPr/>
        </p:nvCxnSpPr>
        <p:spPr>
          <a:xfrm>
            <a:off x="1302933" y="2314388"/>
            <a:ext cx="3183607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tângulo 127"/>
          <p:cNvSpPr/>
          <p:nvPr/>
        </p:nvSpPr>
        <p:spPr>
          <a:xfrm>
            <a:off x="619673" y="2418610"/>
            <a:ext cx="1366520" cy="468653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ProAdm</a:t>
            </a:r>
            <a:endParaRPr lang="pt-BR" sz="1200" dirty="0"/>
          </a:p>
        </p:txBody>
      </p:sp>
      <p:cxnSp>
        <p:nvCxnSpPr>
          <p:cNvPr id="129" name="Conector reto 128"/>
          <p:cNvCxnSpPr>
            <a:endCxn id="122" idx="2"/>
          </p:cNvCxnSpPr>
          <p:nvPr/>
        </p:nvCxnSpPr>
        <p:spPr>
          <a:xfrm flipV="1">
            <a:off x="2855590" y="2150600"/>
            <a:ext cx="0" cy="16378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CaixaDeTexto 129"/>
          <p:cNvSpPr txBox="1"/>
          <p:nvPr/>
        </p:nvSpPr>
        <p:spPr>
          <a:xfrm>
            <a:off x="321536" y="5765262"/>
            <a:ext cx="2074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Desenvolvimento Institucional</a:t>
            </a:r>
          </a:p>
        </p:txBody>
      </p:sp>
      <p:sp>
        <p:nvSpPr>
          <p:cNvPr id="131" name="CaixaDeTexto 130"/>
          <p:cNvSpPr txBox="1"/>
          <p:nvPr/>
        </p:nvSpPr>
        <p:spPr>
          <a:xfrm>
            <a:off x="5261948" y="5755326"/>
            <a:ext cx="2361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Desenvolvimento de Infraestrutura</a:t>
            </a:r>
          </a:p>
        </p:txBody>
      </p:sp>
      <p:sp>
        <p:nvSpPr>
          <p:cNvPr id="132" name="Retângulo 131"/>
          <p:cNvSpPr/>
          <p:nvPr/>
        </p:nvSpPr>
        <p:spPr>
          <a:xfrm>
            <a:off x="3724986" y="2419982"/>
            <a:ext cx="1523109" cy="46728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ProPlan</a:t>
            </a:r>
            <a:endParaRPr lang="pt-BR" sz="1200" dirty="0"/>
          </a:p>
        </p:txBody>
      </p:sp>
      <p:cxnSp>
        <p:nvCxnSpPr>
          <p:cNvPr id="146" name="Conector reto 145"/>
          <p:cNvCxnSpPr>
            <a:stCxn id="132" idx="0"/>
          </p:cNvCxnSpPr>
          <p:nvPr/>
        </p:nvCxnSpPr>
        <p:spPr>
          <a:xfrm flipH="1" flipV="1">
            <a:off x="4486540" y="2314388"/>
            <a:ext cx="1" cy="10559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to 146"/>
          <p:cNvCxnSpPr>
            <a:stCxn id="128" idx="0"/>
          </p:cNvCxnSpPr>
          <p:nvPr/>
        </p:nvCxnSpPr>
        <p:spPr>
          <a:xfrm flipV="1">
            <a:off x="1302933" y="2314388"/>
            <a:ext cx="0" cy="104222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to 147"/>
          <p:cNvCxnSpPr>
            <a:stCxn id="132" idx="2"/>
          </p:cNvCxnSpPr>
          <p:nvPr/>
        </p:nvCxnSpPr>
        <p:spPr>
          <a:xfrm>
            <a:off x="4486541" y="2887263"/>
            <a:ext cx="0" cy="11594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to 151"/>
          <p:cNvCxnSpPr/>
          <p:nvPr/>
        </p:nvCxnSpPr>
        <p:spPr>
          <a:xfrm flipV="1">
            <a:off x="2002017" y="4016708"/>
            <a:ext cx="4975045" cy="3005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to 161"/>
          <p:cNvCxnSpPr/>
          <p:nvPr/>
        </p:nvCxnSpPr>
        <p:spPr>
          <a:xfrm flipH="1">
            <a:off x="2015784" y="4755848"/>
            <a:ext cx="1" cy="21115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to 163"/>
          <p:cNvCxnSpPr/>
          <p:nvPr/>
        </p:nvCxnSpPr>
        <p:spPr>
          <a:xfrm flipH="1">
            <a:off x="6973454" y="4017559"/>
            <a:ext cx="1" cy="21115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reto 166"/>
          <p:cNvCxnSpPr/>
          <p:nvPr/>
        </p:nvCxnSpPr>
        <p:spPr>
          <a:xfrm flipV="1">
            <a:off x="2861811" y="2216760"/>
            <a:ext cx="2832234" cy="1366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flipH="1">
            <a:off x="6970375" y="4762461"/>
            <a:ext cx="1" cy="21115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7008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3700" y="1859785"/>
            <a:ext cx="83566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Diretoria de Planejamento Institucional</a:t>
            </a:r>
          </a:p>
          <a:p>
            <a:pPr algn="just">
              <a:lnSpc>
                <a:spcPct val="115000"/>
              </a:lnSpc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Coordenação do processo participativo de revisão </a:t>
            </a:r>
            <a:r>
              <a:rPr lang="pt-BR" dirty="0" smtClean="0"/>
              <a:t>e elaboração do </a:t>
            </a:r>
            <a:r>
              <a:rPr lang="pt-BR" dirty="0" smtClean="0"/>
              <a:t>PDI, PPI e outros planos institucionais; 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Promoção </a:t>
            </a:r>
            <a:r>
              <a:rPr lang="pt-BR" dirty="0" smtClean="0"/>
              <a:t>e auxílio em processos participativos digitais institucionais;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Identificação de macro processos horizontais estratégicos que necessitam ser mapeados, estabelecidos ou reformulados a fim de promover o alcance de diretrizes </a:t>
            </a:r>
            <a:r>
              <a:rPr lang="pt-BR" dirty="0" err="1" smtClean="0"/>
              <a:t>instituintes</a:t>
            </a:r>
            <a:r>
              <a:rPr lang="pt-BR" dirty="0" smtClean="0"/>
              <a:t> do </a:t>
            </a:r>
            <a:r>
              <a:rPr lang="pt-BR" dirty="0"/>
              <a:t>PDI, PPI e outros planos institucionais;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Coordenação </a:t>
            </a:r>
            <a:r>
              <a:rPr lang="pt-BR" dirty="0"/>
              <a:t>da Câmara de Desenvolvimento Institucional e Mesas Técnicas por diretriz </a:t>
            </a:r>
            <a:r>
              <a:rPr lang="pt-BR" dirty="0" err="1"/>
              <a:t>instituinte</a:t>
            </a:r>
            <a:r>
              <a:rPr lang="pt-BR" dirty="0"/>
              <a:t> do PDI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45304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3700" y="1886379"/>
            <a:ext cx="8356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execução</a:t>
            </a:r>
          </a:p>
          <a:p>
            <a:pPr algn="just">
              <a:lnSpc>
                <a:spcPct val="115000"/>
              </a:lnSpc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Secretaria </a:t>
            </a:r>
            <a:r>
              <a:rPr lang="pt-BR" dirty="0"/>
              <a:t>executiva </a:t>
            </a:r>
            <a:r>
              <a:rPr lang="pt-BR" dirty="0" smtClean="0"/>
              <a:t>da Câmara </a:t>
            </a:r>
            <a:r>
              <a:rPr lang="pt-BR" dirty="0"/>
              <a:t>de Desenvolvimento </a:t>
            </a:r>
            <a:r>
              <a:rPr lang="pt-BR" dirty="0" smtClean="0"/>
              <a:t>Institucional</a:t>
            </a:r>
            <a:r>
              <a:rPr lang="pt-BR" dirty="0"/>
              <a:t> </a:t>
            </a:r>
            <a:r>
              <a:rPr lang="pt-BR" dirty="0" smtClean="0"/>
              <a:t>e Mesas Técnicas por diretriz </a:t>
            </a:r>
            <a:r>
              <a:rPr lang="pt-BR" dirty="0" err="1" smtClean="0"/>
              <a:t>instituinte</a:t>
            </a:r>
            <a:r>
              <a:rPr lang="pt-BR" dirty="0" smtClean="0"/>
              <a:t> do PDI;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Articulação </a:t>
            </a:r>
            <a:r>
              <a:rPr lang="pt-BR" dirty="0"/>
              <a:t>entre Planejamento Institucional e Planos de ação das áreas estratégicas, campi e unidades acadêmicas da Unifesp;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Definição </a:t>
            </a:r>
            <a:r>
              <a:rPr lang="pt-BR" dirty="0"/>
              <a:t>da metodologia e atuação </a:t>
            </a:r>
            <a:r>
              <a:rPr lang="pt-BR" dirty="0" smtClean="0"/>
              <a:t>na Elaboração e </a:t>
            </a:r>
            <a:r>
              <a:rPr lang="pt-BR" dirty="0"/>
              <a:t>Revisão do </a:t>
            </a:r>
            <a:r>
              <a:rPr lang="pt-BR" dirty="0"/>
              <a:t>PDI, PPI e outros planos institucionais; 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Coordenação da inclusão de dados no sistema de controle informatizado do PDI.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81688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93700" y="1967618"/>
            <a:ext cx="83566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Avaliação, Indicadores 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Risco</a:t>
            </a:r>
            <a:endParaRPr lang="pt-BR" sz="2000" b="1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Aplicação </a:t>
            </a:r>
            <a:r>
              <a:rPr lang="pt-BR" dirty="0"/>
              <a:t>e formulação de indicadores para acompanhamento das metas do PDI;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Acompanhamento </a:t>
            </a:r>
            <a:r>
              <a:rPr lang="pt-BR" dirty="0"/>
              <a:t>do risco </a:t>
            </a:r>
            <a:r>
              <a:rPr lang="pt-BR" dirty="0" smtClean="0"/>
              <a:t>associado às diretrizes estratégicas e ao plano de ação do PDI</a:t>
            </a:r>
            <a:r>
              <a:rPr lang="pt-BR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Articulação </a:t>
            </a:r>
            <a:r>
              <a:rPr lang="pt-BR" dirty="0"/>
              <a:t>entre a </a:t>
            </a:r>
            <a:r>
              <a:rPr lang="pt-BR" dirty="0" smtClean="0"/>
              <a:t>avaliação </a:t>
            </a:r>
            <a:r>
              <a:rPr lang="pt-BR" dirty="0"/>
              <a:t>institucional, acompanhamento da execução do </a:t>
            </a:r>
            <a:r>
              <a:rPr lang="pt-BR" dirty="0" smtClean="0"/>
              <a:t>PDI e outros </a:t>
            </a:r>
            <a:r>
              <a:rPr lang="pt-BR" smtClean="0"/>
              <a:t>planos institucionais </a:t>
            </a:r>
            <a:r>
              <a:rPr lang="pt-BR" dirty="0"/>
              <a:t>e revisão do </a:t>
            </a:r>
            <a:r>
              <a:rPr lang="pt-BR" dirty="0" smtClean="0"/>
              <a:t>PDI;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Monitoramento da efetividade da implementação do PDI.</a:t>
            </a:r>
          </a:p>
        </p:txBody>
      </p:sp>
    </p:spTree>
    <p:extLst>
      <p:ext uri="{BB962C8B-B14F-4D97-AF65-F5344CB8AC3E}">
        <p14:creationId xmlns:p14="http://schemas.microsoft.com/office/powerpoint/2010/main" val="3476162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68300" y="1785143"/>
            <a:ext cx="84074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Diretoria 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Gestão e Planejamento Imobiliário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Organização do Sistema de Cadastro de Imóveis, mantendo o acervo físico e digital da documentação dos imóveis;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Atuação na Política de Terrenos e Imóveis, contribuindo com os Campi nos estudos e análises de seus imóveis, em consonância com seus Planos Diretores de </a:t>
            </a:r>
            <a:r>
              <a:rPr lang="pt-BR" dirty="0" smtClean="0"/>
              <a:t>Infraestrutura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Atuação em processos desapropriatórios, de aquisição, </a:t>
            </a:r>
            <a:r>
              <a:rPr lang="pt-BR" dirty="0" smtClean="0"/>
              <a:t>doação, cessão ou alienação;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Apoio na análise </a:t>
            </a:r>
            <a:r>
              <a:rPr lang="pt-BR" dirty="0"/>
              <a:t>ambiental de </a:t>
            </a:r>
            <a:r>
              <a:rPr lang="pt-BR" dirty="0" smtClean="0"/>
              <a:t>imóveis e nas </a:t>
            </a:r>
            <a:r>
              <a:rPr lang="pt-BR" dirty="0"/>
              <a:t>ações para economia de água e energia </a:t>
            </a:r>
            <a:r>
              <a:rPr lang="pt-BR" dirty="0" smtClean="0"/>
              <a:t>elétrica;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endParaRPr lang="pt-BR" dirty="0" smtClean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endParaRPr lang="pt-BR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2686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V="1">
            <a:off x="0" y="1335590"/>
            <a:ext cx="9144001" cy="13095"/>
          </a:xfrm>
          <a:prstGeom prst="line">
            <a:avLst/>
          </a:prstGeom>
          <a:ln>
            <a:solidFill>
              <a:srgbClr val="314923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018" y="373977"/>
            <a:ext cx="1287182" cy="76358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2139028" y="507681"/>
            <a:ext cx="1872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ATRIBUIÇÕES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8450" y="1813730"/>
            <a:ext cx="85471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Diretoria de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Planejamento de Infraestrutura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/>
              <a:t>Planejamento da expansão e consolidação dos campi;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Coordenação e acompanhamento da implementação dos Planos </a:t>
            </a:r>
            <a:r>
              <a:rPr lang="pt-BR" dirty="0"/>
              <a:t>Diretores de Infraestrutura por Campus;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Coordenação dos Estudos </a:t>
            </a:r>
            <a:r>
              <a:rPr lang="pt-BR" dirty="0"/>
              <a:t>de Viabilidade </a:t>
            </a:r>
            <a:r>
              <a:rPr lang="pt-BR" dirty="0" smtClean="0"/>
              <a:t>Técnica e Estudos Preliminares </a:t>
            </a:r>
            <a:r>
              <a:rPr lang="pt-BR" dirty="0"/>
              <a:t>de projetos arquitetônicos e urbanísticos dos </a:t>
            </a:r>
            <a:r>
              <a:rPr lang="pt-BR" dirty="0" smtClean="0"/>
              <a:t>Campi;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Colaboração na elaboração de </a:t>
            </a:r>
            <a:r>
              <a:rPr lang="pt-BR" dirty="0"/>
              <a:t>termos de referência para concursos públicos de projeto e licitação de </a:t>
            </a:r>
            <a:r>
              <a:rPr lang="pt-BR" dirty="0" smtClean="0"/>
              <a:t>projetos, planos e obras junto aos Campi;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Assessoria aos Campi na fiscalização de projetos, obras e contratos de infraestrutura;</a:t>
            </a:r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r>
              <a:rPr lang="pt-BR" dirty="0" smtClean="0"/>
              <a:t>Coordenação das </a:t>
            </a:r>
            <a:r>
              <a:rPr lang="pt-BR" dirty="0"/>
              <a:t>Mesas </a:t>
            </a:r>
            <a:r>
              <a:rPr lang="pt-BR" dirty="0" smtClean="0"/>
              <a:t>Técnicas e Câmara Técnica de Infraestrutura.</a:t>
            </a: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endParaRPr lang="pt-BR" dirty="0"/>
          </a:p>
          <a:p>
            <a:pPr marL="342900" lvl="0" indent="-342900" algn="just">
              <a:buFont typeface="Arial" panose="020B0604020202020204" pitchFamily="34" charset="0"/>
              <a:buChar char="●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142660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683</Words>
  <Application>Microsoft Office PowerPoint</Application>
  <PresentationFormat>Apresentação na tela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Unifesp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Arantes</dc:creator>
  <cp:lastModifiedBy>Unifesp</cp:lastModifiedBy>
  <cp:revision>56</cp:revision>
  <cp:lastPrinted>2018-04-12T17:54:01Z</cp:lastPrinted>
  <dcterms:created xsi:type="dcterms:W3CDTF">2017-04-26T11:50:38Z</dcterms:created>
  <dcterms:modified xsi:type="dcterms:W3CDTF">2018-04-18T13:38:22Z</dcterms:modified>
</cp:coreProperties>
</file>