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58" r:id="rId10"/>
    <p:sldId id="260" r:id="rId11"/>
    <p:sldId id="274" r:id="rId12"/>
    <p:sldId id="272" r:id="rId13"/>
    <p:sldId id="277" r:id="rId14"/>
    <p:sldId id="278" r:id="rId15"/>
    <p:sldId id="286" r:id="rId16"/>
    <p:sldId id="273" r:id="rId17"/>
    <p:sldId id="275" r:id="rId18"/>
    <p:sldId id="287" r:id="rId19"/>
    <p:sldId id="262" r:id="rId20"/>
    <p:sldId id="28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o Dias" initials="F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71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40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32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38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72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22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48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947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571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30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2BDE-A391-4383-AD5E-2AEBC9E35D91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B45B-36C2-4344-9889-64BCC0290E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27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raestrutura.osasco@unifesp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755576" y="2276872"/>
            <a:ext cx="763284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Situações de Risco - Sistemas</a:t>
            </a:r>
          </a:p>
          <a:p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1200" b="1" dirty="0" err="1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Div</a:t>
            </a:r>
            <a:r>
              <a:rPr lang="pt-BR" sz="12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. De Infraestrutura – Campus Osasco</a:t>
            </a:r>
          </a:p>
          <a:p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12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19/04/2018</a:t>
            </a:r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30" y="4725144"/>
            <a:ext cx="2103339" cy="12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70260" y="926334"/>
            <a:ext cx="7223018" cy="593166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pt-BR" b="1" u="sng" dirty="0" smtClean="0">
                <a:solidFill>
                  <a:schemeClr val="tx1"/>
                </a:solidFill>
              </a:rPr>
              <a:t>Problemas:</a:t>
            </a:r>
            <a:r>
              <a:rPr lang="pt-BR" dirty="0" smtClean="0">
                <a:solidFill>
                  <a:schemeClr val="tx1"/>
                </a:solidFill>
              </a:rPr>
              <a:t> Instalações em </a:t>
            </a:r>
            <a:r>
              <a:rPr lang="pt-BR" dirty="0" smtClean="0">
                <a:solidFill>
                  <a:schemeClr val="tx1"/>
                </a:solidFill>
              </a:rPr>
              <a:t>mal </a:t>
            </a:r>
            <a:r>
              <a:rPr lang="pt-BR" dirty="0" smtClean="0">
                <a:solidFill>
                  <a:schemeClr val="tx1"/>
                </a:solidFill>
              </a:rPr>
              <a:t>estado, aquecimento em cabos e chaves devido a mal contatos</a:t>
            </a:r>
            <a:r>
              <a:rPr lang="pt-BR" dirty="0" smtClean="0">
                <a:solidFill>
                  <a:schemeClr val="tx1"/>
                </a:solidFill>
              </a:rPr>
              <a:t>, disjuntores mal dimensionados, </a:t>
            </a:r>
            <a:r>
              <a:rPr lang="pt-BR" dirty="0" smtClean="0">
                <a:solidFill>
                  <a:schemeClr val="tx1"/>
                </a:solidFill>
              </a:rPr>
              <a:t>cabos energizados e desencampados nas caixas de passagens, fuga de corrente, não atendimento a normas técnicas, etc.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b="1" u="sng" dirty="0" smtClean="0">
                <a:solidFill>
                  <a:schemeClr val="tx1"/>
                </a:solidFill>
              </a:rPr>
              <a:t>Riscos:</a:t>
            </a:r>
            <a:endParaRPr lang="pt-BR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Danos </a:t>
            </a:r>
            <a:r>
              <a:rPr lang="pt-BR" dirty="0" smtClean="0">
                <a:solidFill>
                  <a:schemeClr val="tx1"/>
                </a:solidFill>
              </a:rPr>
              <a:t>irreparáveis </a:t>
            </a:r>
            <a:r>
              <a:rPr lang="pt-BR" dirty="0" smtClean="0">
                <a:solidFill>
                  <a:schemeClr val="tx1"/>
                </a:solidFill>
              </a:rPr>
              <a:t>as instalações elétricas;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Danos aos usuários/manutenção;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Interrupção do fornecimento de energia elétrica;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Interrupção das atividades do campus.</a:t>
            </a:r>
          </a:p>
          <a:p>
            <a:pPr algn="l"/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b="1" u="sng" dirty="0" smtClean="0">
                <a:solidFill>
                  <a:schemeClr val="tx1"/>
                </a:solidFill>
              </a:rPr>
              <a:t>Causas Prováveis: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Adequações sem acompanhamento técnico.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Funcionários da manutenção com pouco conhecimento técnico, acarretando ao longo da vida útil do prédio os problemas apresentados;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Desgastes devido a vida útil da Instalação (mais de 20 anos);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Alterações normativas (instalações baseadas na 5410/1990).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Nível de Risco: Crítico</a:t>
            </a:r>
            <a:r>
              <a:rPr lang="pt-BR" dirty="0" smtClean="0">
                <a:solidFill>
                  <a:schemeClr val="tx1"/>
                </a:solidFill>
              </a:rPr>
              <a:t> – possibilidade de comprometer o fornecimento de energia em todo o campus, segurança do usuário, impacto em todas as atividades do campus.</a:t>
            </a:r>
          </a:p>
        </p:txBody>
      </p:sp>
    </p:spTree>
    <p:extLst>
      <p:ext uri="{BB962C8B-B14F-4D97-AF65-F5344CB8AC3E}">
        <p14:creationId xmlns:p14="http://schemas.microsoft.com/office/powerpoint/2010/main" val="26412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3074" name="Picture 2" descr="C:\Users\fabio.dias\Desktop\Fotos - Eletrica\SDC11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292035" cy="39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771221" y="2030827"/>
            <a:ext cx="31212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QGBT – Quadro Geral</a:t>
            </a:r>
            <a:r>
              <a:rPr lang="pt-BR" b="1" dirty="0" smtClean="0"/>
              <a:t>:</a:t>
            </a:r>
            <a:r>
              <a:rPr lang="pt-BR" dirty="0" smtClean="0"/>
              <a:t> Saída dos cabos inadequada/mal organizada, circuito terminais junto a alimentadores, não atendimento a NBR 5410 (cor, dimensionamento, </a:t>
            </a:r>
            <a:r>
              <a:rPr lang="pt-BR" dirty="0" err="1" smtClean="0"/>
              <a:t>etc</a:t>
            </a:r>
            <a:r>
              <a:rPr lang="pt-BR" dirty="0" smtClean="0"/>
              <a:t>), mal contato/aquecimento nas chaves fusíveis, pouco espaço para trabalho no QGBT.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</p:spTree>
    <p:extLst>
      <p:ext uri="{BB962C8B-B14F-4D97-AF65-F5344CB8AC3E}">
        <p14:creationId xmlns:p14="http://schemas.microsoft.com/office/powerpoint/2010/main" val="40790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1026" name="Picture 2" descr="C:\Users\fabio.dias\Desktop\Fotos - Eletrica\SDC11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70" y="1792731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327" y="1708657"/>
            <a:ext cx="4551782" cy="471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</p:spTree>
    <p:extLst>
      <p:ext uri="{BB962C8B-B14F-4D97-AF65-F5344CB8AC3E}">
        <p14:creationId xmlns:p14="http://schemas.microsoft.com/office/powerpoint/2010/main" val="18072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476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09050" y="2036911"/>
            <a:ext cx="2831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Alimentadores</a:t>
            </a:r>
            <a:r>
              <a:rPr lang="pt-BR" b="1" dirty="0" smtClean="0"/>
              <a:t>:</a:t>
            </a:r>
            <a:r>
              <a:rPr lang="pt-BR" dirty="0" smtClean="0"/>
              <a:t> Emendas nos alimentadores dos quadros </a:t>
            </a:r>
            <a:r>
              <a:rPr lang="pt-BR" dirty="0" smtClean="0"/>
              <a:t>(mal </a:t>
            </a:r>
            <a:r>
              <a:rPr lang="pt-BR" dirty="0" smtClean="0"/>
              <a:t>feitas e com cabos de seções diferentes), cor dos cabos em desacordo com as normas, seções de neutro e aterramento diferente das fases, alguns quadros não possuem aterramento e/ou neutro.</a:t>
            </a:r>
            <a:endParaRPr lang="pt-BR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</p:spTree>
    <p:extLst>
      <p:ext uri="{BB962C8B-B14F-4D97-AF65-F5344CB8AC3E}">
        <p14:creationId xmlns:p14="http://schemas.microsoft.com/office/powerpoint/2010/main" val="26228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759736" y="1844824"/>
            <a:ext cx="4175592" cy="48245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4176" y="1844824"/>
            <a:ext cx="4175592" cy="48245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7175" name="Picture 7" descr="\\metal\manutencao-e-infraestrutura\Termografia Quadros elétricos\25-09-17 termofoto\FLIR0013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\\metal\manutencao-e-infraestrutura\Termografia Quadros elétricos\27-02-18 termofoto\FLIR00067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85" y="4365104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40235" y="1475492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QGBT – Quadro Geral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70682" y="1443226"/>
            <a:ext cx="155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Alimentadores</a:t>
            </a:r>
            <a:endParaRPr lang="pt-BR" dirty="0"/>
          </a:p>
        </p:txBody>
      </p:sp>
      <p:pic>
        <p:nvPicPr>
          <p:cNvPr id="6151" name="Picture 7" descr="C:\Users\fabio.dias\Desktop\fotos ar condicionado\FLIR0015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82490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metal\manutencao-e-infraestrutura\Termografia Quadros elétricos\11-04-18 termofoto\FLIR00173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metal\manutencao-e-infraestrutura\Termografia Quadros elétricos\11-04-18 termofoto\FLIR00170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8092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metal\manutencao-e-infraestrutura\Termografia Quadros elétricos\11-04-18 termofoto\FLIR00172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80" y="2064308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metal\manutencao-e-infraestrutura\Termografia Quadros elétricos\11-04-18 termofoto\FLIR00175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80" y="4335636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metal\manutencao-e-infraestrutura\Termografia Quadros elétricos\11-04-18 termofoto\FLIR00176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85" y="2064308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759736" y="1844824"/>
            <a:ext cx="4175592" cy="48245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4176" y="1844824"/>
            <a:ext cx="4175592" cy="48245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60419" y="1451352"/>
            <a:ext cx="244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Quadros de Distribuição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652120" y="1451352"/>
            <a:ext cx="27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Quadro Bomba de Incêndio</a:t>
            </a:r>
            <a:endParaRPr lang="pt-BR" dirty="0"/>
          </a:p>
        </p:txBody>
      </p:sp>
      <p:pic>
        <p:nvPicPr>
          <p:cNvPr id="17" name="Picture 4" descr="\\metal\manutencao-e-infraestrutura\Termografia Quadros elétricos\27-03-18 termofoto\FLIR0013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\\metal\manutencao-e-infraestrutura\Termografia Quadros elétricos\27-06-17 termofoto\FLIR00008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2538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\\metal\manutencao-e-infraestrutura\Termografia Quadros elétricos\27-11-17 termofoto\FLIR0001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43457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\\metal\manutencao-e-infraestrutura\Termografia Quadros elétricos\16-11-17 termofoto\FLIR00002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80" y="4343457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\\metal\manutencao-e-infraestrutura\Termografia Quadros elétricos\16-11-17 termofoto\FLIR00006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12" y="4343457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metal\manutencao-e-infraestrutura\Termografia Quadros elétricos\30-07-17 termofoto\FLIR00110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43457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metal\manutencao-e-infraestrutura\Termografia Quadros elétricos\24-01-18 termofoto\FLIR00035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57" y="2031132"/>
            <a:ext cx="165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2050" name="Picture 2" descr="C:\Users\fabio.dias\Desktop\Fotos - Eletrica\SDC11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8902"/>
            <a:ext cx="3792149" cy="28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  <p:pic>
        <p:nvPicPr>
          <p:cNvPr id="8" name="Picture 2" descr="C:\Users\fabio.dias\Desktop\Fotos - Eletrica\SDC119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678" y="2116359"/>
            <a:ext cx="4601649" cy="34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484216" y="1472064"/>
            <a:ext cx="4503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Circuitos terminais</a:t>
            </a:r>
            <a:r>
              <a:rPr lang="pt-BR" b="1" dirty="0" smtClean="0"/>
              <a:t>:</a:t>
            </a:r>
            <a:r>
              <a:rPr lang="pt-BR" dirty="0" smtClean="0"/>
              <a:t> Algumas instalações apresentam risco de choque elétrico aos usuários “gambiarras”. Além de risco aos usuários existe </a:t>
            </a:r>
            <a:r>
              <a:rPr lang="pt-BR" dirty="0" smtClean="0"/>
              <a:t>também a </a:t>
            </a:r>
            <a:r>
              <a:rPr lang="pt-BR" dirty="0" smtClean="0"/>
              <a:t>possibilidade de </a:t>
            </a:r>
            <a:r>
              <a:rPr lang="pt-BR" dirty="0" smtClean="0"/>
              <a:t>incêndio.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3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88024" y="2780556"/>
            <a:ext cx="3720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Quadros de Distribuição</a:t>
            </a:r>
            <a:r>
              <a:rPr lang="pt-BR" b="1" dirty="0" smtClean="0"/>
              <a:t>:</a:t>
            </a:r>
            <a:r>
              <a:rPr lang="pt-BR" dirty="0" smtClean="0"/>
              <a:t> Não possuem identificação dos circuitos, cabos mal distribuídos/organizados, corrente nominal do disjuntor maior do que a do cabos, etc.</a:t>
            </a:r>
            <a:endParaRPr lang="pt-BR" dirty="0"/>
          </a:p>
        </p:txBody>
      </p:sp>
      <p:pic>
        <p:nvPicPr>
          <p:cNvPr id="7170" name="Picture 2" descr="C:\Users\fabio.dias\Desktop\Fotos - Eletrica\SDC119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3"/>
            <a:ext cx="3947864" cy="52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4098" name="Picture 2" descr="C:\Users\fabio.dias\Desktop\Fotos - Eletrica\SDC11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0746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abio.dias\Desktop\Fotos - Eletrica\SDC11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9853"/>
            <a:ext cx="3835617" cy="51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</p:spTree>
    <p:extLst>
      <p:ext uri="{BB962C8B-B14F-4D97-AF65-F5344CB8AC3E}">
        <p14:creationId xmlns:p14="http://schemas.microsoft.com/office/powerpoint/2010/main" val="31406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7684" y="1052736"/>
            <a:ext cx="8015106" cy="55446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u="sng" dirty="0" smtClean="0">
                <a:solidFill>
                  <a:schemeClr val="tx1"/>
                </a:solidFill>
              </a:rPr>
              <a:t>Providências: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Identificação dos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circuitos terminais e </a:t>
            </a:r>
            <a:r>
              <a:rPr lang="pt-BR" dirty="0" smtClean="0">
                <a:solidFill>
                  <a:schemeClr val="tx1"/>
                </a:solidFill>
              </a:rPr>
              <a:t>alimentadores – sendo realizado com a manutenção predial.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Adequação dos disjuntores, revisão dos circuitos terminais/pontos de força, monitoramento do sistema elétrico – sendo realizado com a manutenção predial.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Instalação de </a:t>
            </a:r>
            <a:r>
              <a:rPr lang="pt-BR" dirty="0" err="1" smtClean="0">
                <a:solidFill>
                  <a:schemeClr val="tx1"/>
                </a:solidFill>
              </a:rPr>
              <a:t>DRs</a:t>
            </a:r>
            <a:r>
              <a:rPr lang="pt-BR" dirty="0" smtClean="0">
                <a:solidFill>
                  <a:schemeClr val="tx1"/>
                </a:solidFill>
              </a:rPr>
              <a:t> e </a:t>
            </a:r>
            <a:r>
              <a:rPr lang="pt-BR" dirty="0" err="1" smtClean="0">
                <a:solidFill>
                  <a:schemeClr val="tx1"/>
                </a:solidFill>
              </a:rPr>
              <a:t>DPSs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Revisão/atualização </a:t>
            </a:r>
            <a:r>
              <a:rPr lang="pt-BR" dirty="0" smtClean="0">
                <a:solidFill>
                  <a:schemeClr val="tx1"/>
                </a:solidFill>
              </a:rPr>
              <a:t>do projeto </a:t>
            </a:r>
            <a:r>
              <a:rPr lang="pt-BR" dirty="0" smtClean="0">
                <a:solidFill>
                  <a:schemeClr val="tx1"/>
                </a:solidFill>
              </a:rPr>
              <a:t>existente “as </a:t>
            </a:r>
            <a:r>
              <a:rPr lang="pt-BR" dirty="0" err="1" smtClean="0">
                <a:solidFill>
                  <a:schemeClr val="tx1"/>
                </a:solidFill>
              </a:rPr>
              <a:t>built</a:t>
            </a:r>
            <a:r>
              <a:rPr lang="pt-BR" dirty="0" smtClean="0">
                <a:solidFill>
                  <a:schemeClr val="tx1"/>
                </a:solidFill>
              </a:rPr>
              <a:t>”.</a:t>
            </a: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Plano </a:t>
            </a:r>
            <a:r>
              <a:rPr lang="pt-BR" dirty="0" smtClean="0">
                <a:solidFill>
                  <a:schemeClr val="tx1"/>
                </a:solidFill>
              </a:rPr>
              <a:t>de manutenção (análise termográfica dos quadros, revisão SPDA, “automatizar” manutenções corriqueiras, programação de troca das lâmpadas externas, etc</a:t>
            </a:r>
            <a:r>
              <a:rPr lang="pt-BR" dirty="0" smtClean="0">
                <a:solidFill>
                  <a:schemeClr val="tx1"/>
                </a:solidFill>
              </a:rPr>
              <a:t>.)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Revisão das bombas de recalque, troca da bomba de incêndio.</a:t>
            </a: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Elaboração de termo de referência para reforma/substituição do quadro geral e alguns alimentadores.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02 –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Elétrico</a:t>
            </a:r>
          </a:p>
        </p:txBody>
      </p:sp>
    </p:spTree>
    <p:extLst>
      <p:ext uri="{BB962C8B-B14F-4D97-AF65-F5344CB8AC3E}">
        <p14:creationId xmlns:p14="http://schemas.microsoft.com/office/powerpoint/2010/main" val="29259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ESTRUTURA PREDIAL</a:t>
            </a:r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7294" y="980728"/>
            <a:ext cx="7511050" cy="223224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u="sng" dirty="0" smtClean="0"/>
              <a:t>CAMPUS OSASCO:</a:t>
            </a:r>
          </a:p>
          <a:p>
            <a:pPr algn="l"/>
            <a:endParaRPr lang="pt-BR" u="sng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1 Edifício (aprox. 8.300m²)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Construído na década de 90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Pertence a Prefeitura – Antiga FAC-FITO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Térreo + 3 andares – estrutura convencional de concreto</a:t>
            </a:r>
            <a:endParaRPr lang="pt-BR" dirty="0"/>
          </a:p>
        </p:txBody>
      </p:sp>
      <p:pic>
        <p:nvPicPr>
          <p:cNvPr id="6" name="Imagem 5" descr="https://2.bp.blogspot.com/-V_40GJPX7Gw/V2wEZGyKtJI/AAAAAAAAD4s/PsYOSCTWhJoYqskHiE5NZwaBy8tA5NwwQCLcB/s640/UNIFESP_OSASC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5029"/>
          <a:stretch/>
        </p:blipFill>
        <p:spPr bwMode="auto">
          <a:xfrm>
            <a:off x="-2" y="3357355"/>
            <a:ext cx="9144002" cy="349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13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7294" y="980728"/>
            <a:ext cx="8015106" cy="5544616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Equipe da Divisão de Infraestrutura – Campus Osasco</a:t>
            </a:r>
          </a:p>
          <a:p>
            <a:pPr algn="l"/>
            <a:endParaRPr lang="pt-BR" sz="2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1" dirty="0" err="1" smtClean="0"/>
              <a:t>Haluane</a:t>
            </a:r>
            <a:r>
              <a:rPr lang="pt-BR" sz="1800" b="1" dirty="0" smtClean="0"/>
              <a:t> Santana de Oliveira</a:t>
            </a:r>
          </a:p>
          <a:p>
            <a:pPr algn="l"/>
            <a:r>
              <a:rPr lang="pt-BR" sz="1800" dirty="0"/>
              <a:t> </a:t>
            </a:r>
            <a:r>
              <a:rPr lang="pt-BR" sz="1800" dirty="0" smtClean="0"/>
              <a:t>     </a:t>
            </a:r>
            <a:r>
              <a:rPr lang="pt-BR" sz="1800" dirty="0" smtClean="0"/>
              <a:t>Arquiteta e Chefe da divisão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1" dirty="0" smtClean="0"/>
              <a:t>Edison </a:t>
            </a:r>
            <a:r>
              <a:rPr lang="pt-BR" sz="1800" b="1" dirty="0" err="1" smtClean="0"/>
              <a:t>Maneschi</a:t>
            </a:r>
            <a:r>
              <a:rPr lang="pt-BR" sz="1800" b="1" dirty="0" smtClean="0"/>
              <a:t> </a:t>
            </a:r>
          </a:p>
          <a:p>
            <a:pPr algn="l"/>
            <a:r>
              <a:rPr lang="pt-BR" sz="1800" dirty="0" smtClean="0"/>
              <a:t>      Engenheiro Civil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1" dirty="0" smtClean="0"/>
              <a:t>Fabio Dias Moreira</a:t>
            </a:r>
          </a:p>
          <a:p>
            <a:pPr algn="l"/>
            <a:r>
              <a:rPr lang="pt-BR" sz="1800" dirty="0" smtClean="0"/>
              <a:t>      Engenheiro Eletricista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1" dirty="0" smtClean="0"/>
              <a:t>Alexsandro </a:t>
            </a:r>
            <a:r>
              <a:rPr lang="pt-BR" sz="1800" b="1" dirty="0" err="1" smtClean="0"/>
              <a:t>Militão</a:t>
            </a:r>
            <a:endParaRPr lang="pt-BR" sz="1800" b="1" dirty="0" smtClean="0"/>
          </a:p>
          <a:p>
            <a:pPr algn="l"/>
            <a:r>
              <a:rPr lang="pt-BR" sz="1800" dirty="0" smtClean="0"/>
              <a:t>      Administrador</a:t>
            </a:r>
            <a:endParaRPr lang="pt-BR" sz="1800" dirty="0" smtClean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OBRIGADO!</a:t>
            </a:r>
            <a:endParaRPr lang="pt-BR" sz="28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4869160"/>
            <a:ext cx="419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Contato</a:t>
            </a:r>
            <a:r>
              <a:rPr lang="pt-BR" b="1" dirty="0" smtClean="0"/>
              <a:t>: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 smtClean="0"/>
              <a:t>E-mail: </a:t>
            </a:r>
            <a:r>
              <a:rPr lang="pt-BR" dirty="0" smtClean="0">
                <a:hlinkClick r:id="rId3"/>
              </a:rPr>
              <a:t>infraestrutura.osasco@unifesp.br</a:t>
            </a:r>
            <a:endParaRPr lang="pt-BR" dirty="0" smtClean="0"/>
          </a:p>
          <a:p>
            <a:r>
              <a:rPr lang="pt-BR" dirty="0" err="1" smtClean="0"/>
              <a:t>Tel</a:t>
            </a:r>
            <a:r>
              <a:rPr lang="pt-BR" dirty="0" smtClean="0"/>
              <a:t>: (11) 22846955</a:t>
            </a:r>
          </a:p>
          <a:p>
            <a:r>
              <a:rPr lang="pt-BR" dirty="0" err="1" smtClean="0"/>
              <a:t>Voip</a:t>
            </a:r>
            <a:r>
              <a:rPr lang="pt-BR" dirty="0" smtClean="0"/>
              <a:t>: 5590, 5591, 5542 e 5593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211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-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01 – Manutenção Ar Condicionado</a:t>
            </a:r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7223018" cy="558924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pt-BR" b="1" u="sng" dirty="0" smtClean="0">
                <a:solidFill>
                  <a:schemeClr val="tx1"/>
                </a:solidFill>
              </a:rPr>
              <a:t>Problemas: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Necessidade de manutenção no </a:t>
            </a:r>
            <a:r>
              <a:rPr lang="pt-BR" dirty="0" smtClean="0">
                <a:solidFill>
                  <a:schemeClr val="tx1"/>
                </a:solidFill>
              </a:rPr>
              <a:t>sistema/aparelhos </a:t>
            </a:r>
            <a:r>
              <a:rPr lang="pt-BR" dirty="0">
                <a:solidFill>
                  <a:schemeClr val="tx1"/>
                </a:solidFill>
              </a:rPr>
              <a:t>de ar condicionado, atualmente o campus está sem </a:t>
            </a:r>
            <a:r>
              <a:rPr lang="pt-BR" dirty="0" smtClean="0">
                <a:solidFill>
                  <a:schemeClr val="tx1"/>
                </a:solidFill>
              </a:rPr>
              <a:t>manutenção, </a:t>
            </a:r>
            <a:r>
              <a:rPr lang="pt-BR" dirty="0" smtClean="0">
                <a:solidFill>
                  <a:schemeClr val="tx1"/>
                </a:solidFill>
              </a:rPr>
              <a:t>alguns equipamentos não estão operando </a:t>
            </a:r>
            <a:r>
              <a:rPr lang="pt-BR" dirty="0" smtClean="0">
                <a:solidFill>
                  <a:schemeClr val="tx1"/>
                </a:solidFill>
              </a:rPr>
              <a:t>adequadamente.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b="1" u="sng" dirty="0" smtClean="0">
                <a:solidFill>
                  <a:schemeClr val="tx1"/>
                </a:solidFill>
              </a:rPr>
              <a:t>Riscos:</a:t>
            </a:r>
            <a:endParaRPr lang="pt-BR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Qualidade </a:t>
            </a:r>
            <a:r>
              <a:rPr lang="pt-BR" dirty="0" smtClean="0">
                <a:solidFill>
                  <a:schemeClr val="tx1"/>
                </a:solidFill>
              </a:rPr>
              <a:t>do ar comprometida nos ambientes com condicionamento de </a:t>
            </a:r>
            <a:r>
              <a:rPr lang="pt-BR" dirty="0" smtClean="0">
                <a:solidFill>
                  <a:schemeClr val="tx1"/>
                </a:solidFill>
              </a:rPr>
              <a:t>ar</a:t>
            </a:r>
            <a:r>
              <a:rPr lang="pt-BR" dirty="0">
                <a:solidFill>
                  <a:schemeClr val="tx1"/>
                </a:solidFill>
              </a:rPr>
              <a:t> (laboratórios de informática, anfiteatro, etc</a:t>
            </a:r>
            <a:r>
              <a:rPr lang="pt-BR" dirty="0" smtClean="0">
                <a:solidFill>
                  <a:schemeClr val="tx1"/>
                </a:solidFill>
              </a:rPr>
              <a:t>.);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Danos a saúde dos usuários;</a:t>
            </a: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Danos aos equipamentos de T.I </a:t>
            </a:r>
            <a:r>
              <a:rPr lang="pt-BR" dirty="0" smtClean="0">
                <a:solidFill>
                  <a:schemeClr val="tx1"/>
                </a:solidFill>
              </a:rPr>
              <a:t>/Servidores (CPD</a:t>
            </a:r>
            <a:r>
              <a:rPr lang="pt-BR" dirty="0" smtClean="0">
                <a:solidFill>
                  <a:schemeClr val="tx1"/>
                </a:solidFill>
              </a:rPr>
              <a:t>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Redução da vida útil </a:t>
            </a:r>
            <a:r>
              <a:rPr lang="pt-BR" dirty="0">
                <a:solidFill>
                  <a:schemeClr val="tx1"/>
                </a:solidFill>
              </a:rPr>
              <a:t>d</a:t>
            </a:r>
            <a:r>
              <a:rPr lang="pt-BR" dirty="0" smtClean="0">
                <a:solidFill>
                  <a:schemeClr val="tx1"/>
                </a:solidFill>
              </a:rPr>
              <a:t>os </a:t>
            </a:r>
            <a:r>
              <a:rPr lang="pt-BR" dirty="0" smtClean="0">
                <a:solidFill>
                  <a:schemeClr val="tx1"/>
                </a:solidFill>
              </a:rPr>
              <a:t>equipamentos de Ar </a:t>
            </a:r>
            <a:r>
              <a:rPr lang="pt-BR" dirty="0" smtClean="0">
                <a:solidFill>
                  <a:schemeClr val="tx1"/>
                </a:solidFill>
              </a:rPr>
              <a:t>Condicionado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e aumento no consumo de energia elétrica.</a:t>
            </a:r>
            <a:endParaRPr lang="pt-BR" dirty="0" smtClean="0">
              <a:solidFill>
                <a:schemeClr val="tx1"/>
              </a:solidFill>
            </a:endParaRPr>
          </a:p>
          <a:p>
            <a:pPr algn="l"/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b="1" u="sng" dirty="0" smtClean="0">
                <a:solidFill>
                  <a:schemeClr val="tx1"/>
                </a:solidFill>
              </a:rPr>
              <a:t>Causas </a:t>
            </a:r>
            <a:r>
              <a:rPr lang="pt-BR" b="1" u="sng" dirty="0" smtClean="0">
                <a:solidFill>
                  <a:schemeClr val="tx1"/>
                </a:solidFill>
              </a:rPr>
              <a:t>Prováveis: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Equipamentos ficaram sem </a:t>
            </a:r>
            <a:r>
              <a:rPr lang="pt-BR" dirty="0" smtClean="0">
                <a:solidFill>
                  <a:schemeClr val="tx1"/>
                </a:solidFill>
              </a:rPr>
              <a:t>manutenção </a:t>
            </a:r>
            <a:r>
              <a:rPr lang="pt-BR" dirty="0" smtClean="0">
                <a:solidFill>
                  <a:schemeClr val="tx1"/>
                </a:solidFill>
              </a:rPr>
              <a:t>por muito tempo;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Empresa de manutenção do contrato anterior não atendeu bem ao campus, não resolvendo os principais problemas (CPD e anfiteatro).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Dificuldades com relação ao contrato anterior (não havia ANS).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Nível de Risco: Crítico </a:t>
            </a:r>
            <a:r>
              <a:rPr lang="pt-BR" dirty="0" smtClean="0">
                <a:solidFill>
                  <a:schemeClr val="tx1"/>
                </a:solidFill>
              </a:rPr>
              <a:t>– Danos à saúde dos </a:t>
            </a:r>
            <a:r>
              <a:rPr lang="pt-BR" dirty="0" smtClean="0">
                <a:solidFill>
                  <a:schemeClr val="tx1"/>
                </a:solidFill>
              </a:rPr>
              <a:t>usuários e aos equipamentos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1026" name="Picture 2" descr="20170425_1126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063" y="1429281"/>
            <a:ext cx="4438538" cy="49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-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01 – Manutenção Ar Condicionado</a:t>
            </a:r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24128" y="3144991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Tubos esponjosos danificados</a:t>
            </a:r>
            <a:r>
              <a:rPr lang="pt-BR" b="1" dirty="0" smtClean="0"/>
              <a:t>: </a:t>
            </a:r>
            <a:r>
              <a:rPr lang="pt-BR" dirty="0" smtClean="0"/>
              <a:t>falha na isolação térmica da tubulação, perda de </a:t>
            </a:r>
            <a:r>
              <a:rPr lang="pt-BR" dirty="0" smtClean="0"/>
              <a:t>eficiência, redução da vida útil do equipamento.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8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2050" name="Picture 2" descr="20170425_112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67061" cy="48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fabio.dias\Desktop\fotos ar condicionado\20170425_112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204725" cy="31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-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01 – Manutenção Ar Condicionado</a:t>
            </a:r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4098" name="Picture 2" descr="C:\Users\fabio.dias\Desktop\fotos ar condicionado\20160510_110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0" y="1303919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01 – Manutenção Ar Condicionado</a:t>
            </a:r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79230" y="2780928"/>
            <a:ext cx="2537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Compressor danificado</a:t>
            </a:r>
            <a:r>
              <a:rPr lang="pt-BR" dirty="0" smtClean="0"/>
              <a:t>: não há troca térmica (condicionamento de ar), funcionando apenas a ventilação.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45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3074" name="Picture 2" descr="C:\Users\fabio.dias\Desktop\fotos ar condicionado\SDC13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1" y="3480341"/>
            <a:ext cx="4104457" cy="27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bio.dias\Desktop\fotos ar condicionado\SDC135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9853"/>
            <a:ext cx="3158752" cy="47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01 – Manutenção Ar Condicionado</a:t>
            </a:r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08883" y="1628800"/>
            <a:ext cx="4199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Manutenção</a:t>
            </a:r>
            <a:r>
              <a:rPr lang="pt-BR" b="1" dirty="0" smtClean="0"/>
              <a:t>:</a:t>
            </a:r>
            <a:r>
              <a:rPr lang="pt-BR" dirty="0" smtClean="0"/>
              <a:t> foram realizadas manutenções preventivas, trocas de filtros, etc. Entretanto quando foi necessário a compra de peças houveram dificuldades com a empresa de manutenção.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6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6" name="Subtítulo 1"/>
          <p:cNvSpPr txBox="1">
            <a:spLocks/>
          </p:cNvSpPr>
          <p:nvPr/>
        </p:nvSpPr>
        <p:spPr>
          <a:xfrm>
            <a:off x="297118" y="1196752"/>
            <a:ext cx="8510778" cy="523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u="sng" dirty="0" smtClean="0">
                <a:solidFill>
                  <a:schemeClr val="tx1"/>
                </a:solidFill>
              </a:rPr>
              <a:t>Providências</a:t>
            </a:r>
            <a:r>
              <a:rPr lang="pt-BR" b="1" u="sng" dirty="0" smtClean="0">
                <a:solidFill>
                  <a:schemeClr val="tx1"/>
                </a:solidFill>
              </a:rPr>
              <a:t>:</a:t>
            </a: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Revisão </a:t>
            </a:r>
            <a:r>
              <a:rPr lang="pt-BR" dirty="0" smtClean="0">
                <a:solidFill>
                  <a:schemeClr val="tx1"/>
                </a:solidFill>
              </a:rPr>
              <a:t>do termo de referência acertando os </a:t>
            </a:r>
            <a:r>
              <a:rPr lang="pt-BR" dirty="0" smtClean="0">
                <a:solidFill>
                  <a:schemeClr val="tx1"/>
                </a:solidFill>
              </a:rPr>
              <a:t>“pontos fracos</a:t>
            </a:r>
            <a:r>
              <a:rPr lang="pt-BR" dirty="0" smtClean="0">
                <a:solidFill>
                  <a:schemeClr val="tx1"/>
                </a:solidFill>
              </a:rPr>
              <a:t>” obtidos com a experiência do contrato anterior.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Inserção no novo Edital do Acordo de nível de serviços (ANS).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Providências para contratação de nova empresa para prestação de serviços de manutenção dos aparelhos de ar condicionado</a:t>
            </a:r>
            <a:r>
              <a:rPr lang="pt-BR" dirty="0" smtClean="0"/>
              <a:t>.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UNIFESP – CAMPUS OSASCO</a:t>
            </a:r>
          </a:p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EXEMPLO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01 – Manutenção Ar Condicionado</a:t>
            </a:r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79512" y="126849"/>
            <a:ext cx="7632848" cy="67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Sistema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Elétrico</a:t>
            </a:r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231130" cy="55446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u="sng" dirty="0" smtClean="0">
                <a:solidFill>
                  <a:schemeClr val="tx1"/>
                </a:solidFill>
              </a:rPr>
              <a:t>Histórico: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/>
                </a:solidFill>
              </a:rPr>
              <a:t>Recebimento do prédio em 2010/operação em 2011;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/>
                </a:solidFill>
              </a:rPr>
              <a:t>Reforma cabine primária - troca do disjuntor de média tensão e transformadores de proteção.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/>
                </a:solidFill>
              </a:rPr>
              <a:t>Fim de 2015 – Novas instalações para atender laboratórios de informática e Laboratório de métodos quantitativos.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/>
                </a:solidFill>
              </a:rPr>
              <a:t>Plano de manutenção elaborado em 2016. </a:t>
            </a: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/>
                </a:solidFill>
              </a:rPr>
              <a:t>Início de 2017 - Acompanhamento mais detalhado da parte elétrica (frequência de manutenções, </a:t>
            </a:r>
            <a:r>
              <a:rPr lang="pt-BR" sz="2500" dirty="0" err="1" smtClean="0">
                <a:solidFill>
                  <a:schemeClr val="tx1"/>
                </a:solidFill>
              </a:rPr>
              <a:t>termografia</a:t>
            </a:r>
            <a:r>
              <a:rPr lang="pt-BR" sz="2500" dirty="0" smtClean="0">
                <a:solidFill>
                  <a:schemeClr val="tx1"/>
                </a:solidFill>
              </a:rPr>
              <a:t>, </a:t>
            </a:r>
            <a:r>
              <a:rPr lang="pt-BR" sz="2500" dirty="0" smtClean="0">
                <a:solidFill>
                  <a:schemeClr val="tx1"/>
                </a:solidFill>
              </a:rPr>
              <a:t>medições nos quadros, etc.)</a:t>
            </a:r>
            <a:endParaRPr lang="pt-BR" sz="25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2500" dirty="0" smtClean="0">
                <a:solidFill>
                  <a:schemeClr val="tx1"/>
                </a:solidFill>
              </a:rPr>
              <a:t>Fim de 2017 - Inicio do Contrato de manutenção de Cabine Primária.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4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982</TotalTime>
  <Words>998</Words>
  <Application>Microsoft Office PowerPoint</Application>
  <PresentationFormat>Apresentação na tela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Arantes</dc:creator>
  <cp:lastModifiedBy>Fabio Dias Moreira</cp:lastModifiedBy>
  <cp:revision>67</cp:revision>
  <dcterms:created xsi:type="dcterms:W3CDTF">2014-11-13T12:41:35Z</dcterms:created>
  <dcterms:modified xsi:type="dcterms:W3CDTF">2018-04-12T19:40:00Z</dcterms:modified>
</cp:coreProperties>
</file>