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7A790-08D0-4CD9-B5FA-CBBB0B786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D58291-E2B0-44A8-89B1-B088ABC01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7C670-D968-4673-B981-51ECFCB1F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E1F17F-2B00-4E5E-AAB7-D6345D3E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72A7A8-5E21-445B-937A-7C40B45BE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80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BF864E-94EA-485F-967F-47A544C3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B44B9E2-94CC-4E92-8450-28A197F3E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E726E1-66BA-484E-9553-D30217450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1E2630-D1F0-4977-B1DC-3E8EE93C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BD5C1C-085E-41FE-9603-B03E6B2A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82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0ADE5C-9ECB-416F-ADB3-165C2F858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ACC553-A1CE-4D9C-B299-E555EE170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410258-1E50-483A-B8D2-164F7DD39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D8C0CE-FE78-4FDB-9C9E-EB0CC043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B14395-D949-4C13-BD20-F232F6AC0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68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4886D-7B36-4B14-8A38-E10FDAD7C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4B604B-7963-4C9F-BA1A-2321E5799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DB8B60-6365-4CE3-B341-EBEB2842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340337-B9E2-42A0-B11E-94678FDBF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3F6E81-C9C7-4796-95E5-CD6FF083C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21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94D85-7B52-4EF6-89A4-5925274CF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AF4567F-8C71-400F-9FE0-38FC68C2B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BD6902-087B-43A7-9194-ED29A08EE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717DC1-E308-4291-A05D-86965DA71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9ECE42-CF34-40C9-8666-4D4A411F7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35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6C58D0-0FDA-41A2-9B3E-AFD4B6DE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2FA650-8AA4-4206-BF56-69C6A2712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71EE36-609B-49EF-BC7D-AD927DFE0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FAB250-083D-4942-A673-5C8E80E04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E82DA5-DB2A-4B90-A5B8-0D204C0DB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699D67-B867-4102-B5F6-6DBC7AC55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33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16462F-B1B9-444E-8126-A3447EE28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02F01C-F29A-4F13-BBB4-C07B6F9D3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34B20CF-3535-4D39-9C3E-379075428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A2797DC-2110-46F8-AF13-462728567D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E71E09-47D7-4A4A-95BE-C82F8BAA1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5DF4ADA-0C36-4CD1-B950-3EB076DB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8B8ED1B-51F1-4AFC-AD63-C2EF8F15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04F61FB-C532-427D-A65A-AFAD6BE5F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81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2E1B00-3EFB-4D43-8C3A-D4F341DC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D8E6C6C-E264-490E-AD69-D18D478C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CD90C0-0E5D-4483-8D65-D343F203D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C530282-2063-4DD1-922E-1D18ECDA1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671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3EA9CE9-59AC-4E0A-94C3-B7FFCDC1D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402099-8966-45FF-BA4F-5F7AB8B7B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D92D522-7235-456C-8C3B-9A178F001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7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76BC5-6366-40BE-BD33-4D3DFD7C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CD8432-0D0E-48F1-882C-55DF30789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8EB168E-CD21-4F15-9569-7AB3F6E9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9FF3882-8C30-49CE-85F3-6F1BA2A75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9E27D3-6B7B-419C-A267-96A80F44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DCD072-A014-4686-849B-4C4198378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951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61A3B-9083-431C-9EA9-A90BCB270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0F1A7CD-559D-457E-8813-983B02F56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E1DF7E7-DDEF-4432-936A-A938DE864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1A9328F-E9D5-40A1-9F67-AF656655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B668FB-B497-4AA9-B958-3268003AB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F53CBF-B65F-4C9E-AA89-293A56D3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8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F1AA83C-74F8-4188-AB41-23B9D1264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3AEA75-0021-41CB-9CB9-DC0C38E9B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BFE7C2-2220-4C4F-B777-B22A150685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1BD9B-55B2-4E72-8FA9-F8D952844E07}" type="datetimeFigureOut">
              <a:rPr lang="pt-BR" smtClean="0"/>
              <a:t>15/10/2018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A8D6A1-DAED-47F8-A38C-0C0977C2B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D9178D-7397-4EFB-8C05-B3C1822BB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4D347-1C51-49D0-BD79-AF5B0CC404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87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itoraunifesp.com.br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EE25C-A247-431F-BD1D-972182AC2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0878"/>
            <a:ext cx="9144000" cy="1047287"/>
          </a:xfrm>
        </p:spPr>
        <p:txBody>
          <a:bodyPr>
            <a:normAutofit fontScale="90000"/>
          </a:bodyPr>
          <a:lstStyle/>
          <a:p>
            <a:r>
              <a:rPr lang="pt-BR" sz="4900" b="1" dirty="0"/>
              <a:t>PROJETO EDITORA UNIFESP 2019-2020</a:t>
            </a:r>
            <a:br>
              <a:rPr lang="pt-BR" sz="4900" dirty="0"/>
            </a:br>
            <a:r>
              <a:rPr lang="pt-BR" sz="3100" b="1" i="1" dirty="0"/>
              <a:t>Transformar Estruturas, Sustentar Projetos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FBDB02-0FEC-4D23-975A-8D3681649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81667"/>
            <a:ext cx="9144000" cy="4471650"/>
          </a:xfrm>
        </p:spPr>
        <p:txBody>
          <a:bodyPr>
            <a:normAutofit/>
          </a:bodyPr>
          <a:lstStyle/>
          <a:p>
            <a:pPr algn="l"/>
            <a:r>
              <a:rPr lang="pt-BR" sz="3200" b="1" dirty="0"/>
              <a:t>Editoras universitárias </a:t>
            </a:r>
          </a:p>
          <a:p>
            <a:pPr algn="l"/>
            <a:r>
              <a:rPr lang="pt-BR" sz="3200" dirty="0"/>
              <a:t>ABEU reúne 120 editoras de universidades públicas e privadas.</a:t>
            </a:r>
          </a:p>
          <a:p>
            <a:pPr algn="l"/>
            <a:r>
              <a:rPr lang="pt-BR" sz="3200" dirty="0"/>
              <a:t>Objetivo fundamental: divulgação do conhecimento produzido na universidade.</a:t>
            </a:r>
          </a:p>
          <a:p>
            <a:pPr algn="l"/>
            <a:r>
              <a:rPr lang="pt-BR" sz="3200" dirty="0"/>
              <a:t>Relação da universidade com a sociedade</a:t>
            </a:r>
          </a:p>
          <a:p>
            <a:pPr algn="l"/>
            <a:r>
              <a:rPr lang="pt-BR" b="1" i="1" dirty="0"/>
              <a:t>Ao cumprir a função social de difundir o conhecimento gerado nas universidades, as editoras acadêmicas acrescentam um </a:t>
            </a:r>
            <a:r>
              <a:rPr lang="pt-BR" b="1" i="1" u="sng" dirty="0"/>
              <a:t>novo objetivo finalístico</a:t>
            </a:r>
            <a:r>
              <a:rPr lang="pt-BR" b="1" i="1" dirty="0"/>
              <a:t> às missões universitárias de ensino, pesquisa e extensão.</a:t>
            </a:r>
            <a:endParaRPr lang="pt-BR" i="1" dirty="0"/>
          </a:p>
          <a:p>
            <a:pPr algn="l"/>
            <a:endParaRPr lang="pt-BR" sz="3200" dirty="0"/>
          </a:p>
          <a:p>
            <a:pPr algn="l"/>
            <a:endParaRPr lang="pt-BR" sz="3200" dirty="0"/>
          </a:p>
          <a:p>
            <a:pPr algn="l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367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9AA01D8-614B-4245-8022-D501E3A581C4}"/>
              </a:ext>
            </a:extLst>
          </p:cNvPr>
          <p:cNvSpPr/>
          <p:nvPr/>
        </p:nvSpPr>
        <p:spPr>
          <a:xfrm>
            <a:off x="1414021" y="569305"/>
            <a:ext cx="9737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dirty="0"/>
              <a:t>EDITORA UNIFESP</a:t>
            </a:r>
          </a:p>
          <a:p>
            <a:r>
              <a:rPr lang="pt-BR" sz="3200" dirty="0"/>
              <a:t>Existe na universidade desde 2008, produto de sua expansão para áreas do conhecimento diversas</a:t>
            </a:r>
          </a:p>
          <a:p>
            <a:endParaRPr lang="pt-BR" sz="3200" dirty="0"/>
          </a:p>
          <a:p>
            <a:r>
              <a:rPr lang="pt-BR" sz="2400" dirty="0"/>
              <a:t>Traz ao público não apenas as criações dos pesquisadores da Unifesp, mas também de outras universidades, brasileiras e estrangeiras.</a:t>
            </a:r>
          </a:p>
          <a:p>
            <a:r>
              <a:rPr lang="pt-BR" sz="2400" dirty="0"/>
              <a:t>Essa abrangência que se reflete em seu </a:t>
            </a:r>
            <a:r>
              <a:rPr lang="pt-BR" sz="2400" b="1" i="1" dirty="0"/>
              <a:t>catálogo que inclui mais de 120 obras</a:t>
            </a:r>
            <a:r>
              <a:rPr lang="pt-BR" sz="2400" dirty="0"/>
              <a:t>, entre traduções e obras escritas por pesquisadores de diversas universidades brasileiras.</a:t>
            </a:r>
          </a:p>
          <a:p>
            <a:r>
              <a:rPr lang="pt-BR" sz="2400" dirty="0"/>
              <a:t>Disponíveis no sítio da editora (</a:t>
            </a:r>
            <a:r>
              <a:rPr lang="pt-BR" sz="2400" u="sng" dirty="0">
                <a:hlinkClick r:id="rId2"/>
              </a:rPr>
              <a:t>www.editoraunifesp.com.br</a:t>
            </a:r>
            <a:r>
              <a:rPr lang="pt-BR" sz="2400" dirty="0"/>
              <a:t>).</a:t>
            </a:r>
          </a:p>
          <a:p>
            <a:endParaRPr lang="pt-BR" sz="2800" dirty="0"/>
          </a:p>
          <a:p>
            <a:r>
              <a:rPr lang="pt-BR" sz="2800" dirty="0"/>
              <a:t>A Editora Unifesp está vinculada à </a:t>
            </a:r>
            <a:r>
              <a:rPr lang="pt-BR" sz="2800" dirty="0" err="1"/>
              <a:t>FapUnifesp</a:t>
            </a:r>
            <a:r>
              <a:rPr lang="pt-BR" sz="2800" dirty="0"/>
              <a:t>, em sua parte organizacional.  </a:t>
            </a:r>
          </a:p>
        </p:txBody>
      </p:sp>
    </p:spTree>
    <p:extLst>
      <p:ext uri="{BB962C8B-B14F-4D97-AF65-F5344CB8AC3E}">
        <p14:creationId xmlns:p14="http://schemas.microsoft.com/office/powerpoint/2010/main" val="248542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833EC6-5C1D-43ED-8DB1-E5EDF2D76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3638"/>
          </a:xfrm>
        </p:spPr>
        <p:txBody>
          <a:bodyPr>
            <a:norm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Reestruturação interna – 2016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1. Criação do cargo de Diretor/a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2. Mudança no Conselho Editorial: por área do conhecimento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3. Estruturação de 3 setores: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- Editorial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- Administrativo/financeiro/comercial</a:t>
            </a:r>
            <a:b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- Divulgação/Comunicação</a:t>
            </a:r>
          </a:p>
        </p:txBody>
      </p:sp>
    </p:spTree>
    <p:extLst>
      <p:ext uri="{BB962C8B-B14F-4D97-AF65-F5344CB8AC3E}">
        <p14:creationId xmlns:p14="http://schemas.microsoft.com/office/powerpoint/2010/main" val="351111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63957-73AE-4609-98F6-0981AB97A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883" y="2026763"/>
            <a:ext cx="10515600" cy="4289196"/>
          </a:xfrm>
        </p:spPr>
        <p:txBody>
          <a:bodyPr>
            <a:normAutofit fontScale="90000"/>
          </a:bodyPr>
          <a:lstStyle/>
          <a:p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Reestruturação Atual e Planejamento 2019</a:t>
            </a: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Consolidação e Fortalecimento institucional:</a:t>
            </a:r>
            <a:b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 Formalização do reconhecimento da Editora Unifesp como atividade fim da universidade</a:t>
            </a:r>
            <a:b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- Inclusão das ações da editora no </a:t>
            </a:r>
            <a:r>
              <a:rPr lang="pt-BR" sz="3100" u="sng" dirty="0">
                <a:latin typeface="Arial" panose="020B0604020202020204" pitchFamily="34" charset="0"/>
                <a:cs typeface="Arial" panose="020B0604020202020204" pitchFamily="34" charset="0"/>
              </a:rPr>
              <a:t>monitoramento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 do PDI 2016-2020: suas atividades respondem às metas do PDI em suas Diretrizes e Metas Instituintes (nº 4, 5, </a:t>
            </a:r>
            <a:r>
              <a:rPr lang="pt-BR" sz="31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 e 12).</a:t>
            </a:r>
            <a:b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- Formalização da parceria Unifesp e </a:t>
            </a:r>
            <a:r>
              <a:rPr lang="pt-BR" sz="3100" dirty="0" err="1">
                <a:latin typeface="Arial" panose="020B0604020202020204" pitchFamily="34" charset="0"/>
                <a:cs typeface="Arial" panose="020B0604020202020204" pitchFamily="34" charset="0"/>
              </a:rPr>
              <a:t>FapUnifesp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 para a gestão administrativa e financeira da Editora Unifesp.</a:t>
            </a:r>
            <a:b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88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35C7F85-84CC-494B-B420-BC0AB3D1DDDB}"/>
              </a:ext>
            </a:extLst>
          </p:cNvPr>
          <p:cNvSpPr/>
          <p:nvPr/>
        </p:nvSpPr>
        <p:spPr>
          <a:xfrm>
            <a:off x="1234911" y="457870"/>
            <a:ext cx="956820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u="sng" dirty="0"/>
              <a:t>Plano de Metas</a:t>
            </a:r>
            <a:r>
              <a:rPr lang="pt-BR" sz="4000" dirty="0"/>
              <a:t>: 25 livros publicados por ano</a:t>
            </a:r>
          </a:p>
          <a:p>
            <a:endParaRPr lang="pt-BR" sz="4000" u="sng" dirty="0"/>
          </a:p>
          <a:p>
            <a:r>
              <a:rPr lang="pt-BR" sz="4000" u="sng" dirty="0"/>
              <a:t>Novo desenho organizacional</a:t>
            </a:r>
          </a:p>
          <a:p>
            <a:r>
              <a:rPr lang="pt-BR" sz="4000" dirty="0"/>
              <a:t>- Quadro de funcionários enxuto (3)</a:t>
            </a:r>
          </a:p>
          <a:p>
            <a:pPr marL="571500" indent="-571500">
              <a:buFontTx/>
              <a:buChar char="-"/>
            </a:pPr>
            <a:r>
              <a:rPr lang="pt-BR" sz="4000" dirty="0"/>
              <a:t>Contratação de serviços para a produção dos livros e desenvolvimento das atividades administrativas/comerciais e de comunicação</a:t>
            </a:r>
          </a:p>
          <a:p>
            <a:r>
              <a:rPr lang="pt-BR" sz="4000" u="sng" dirty="0"/>
              <a:t>Mudança de sede</a:t>
            </a:r>
            <a:r>
              <a:rPr lang="pt-BR" sz="4000" dirty="0"/>
              <a:t>.</a:t>
            </a:r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96969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4857291-92E5-45F8-9986-52D41158E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396419"/>
              </p:ext>
            </p:extLst>
          </p:nvPr>
        </p:nvGraphicFramePr>
        <p:xfrm>
          <a:off x="1061884" y="493865"/>
          <a:ext cx="10304206" cy="5858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1845">
                  <a:extLst>
                    <a:ext uri="{9D8B030D-6E8A-4147-A177-3AD203B41FA5}">
                      <a16:colId xmlns:a16="http://schemas.microsoft.com/office/drawing/2014/main" val="2522987265"/>
                    </a:ext>
                  </a:extLst>
                </a:gridCol>
                <a:gridCol w="3070524">
                  <a:extLst>
                    <a:ext uri="{9D8B030D-6E8A-4147-A177-3AD203B41FA5}">
                      <a16:colId xmlns:a16="http://schemas.microsoft.com/office/drawing/2014/main" val="2751531903"/>
                    </a:ext>
                  </a:extLst>
                </a:gridCol>
                <a:gridCol w="3291837">
                  <a:extLst>
                    <a:ext uri="{9D8B030D-6E8A-4147-A177-3AD203B41FA5}">
                      <a16:colId xmlns:a16="http://schemas.microsoft.com/office/drawing/2014/main" val="3822644100"/>
                    </a:ext>
                  </a:extLst>
                </a:gridCol>
              </a:tblGrid>
              <a:tr h="8306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 - 2019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 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RTI Fapesp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Contrapartida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Unifesp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6729431"/>
                  </a:ext>
                </a:extLst>
              </a:tr>
              <a:tr h="706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Produção editorial e impressão de 25 livros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R$ 489.000,00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6661762"/>
                  </a:ext>
                </a:extLst>
              </a:tr>
              <a:tr h="366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Feiras e eventos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70.000,00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947070"/>
                  </a:ext>
                </a:extLst>
              </a:tr>
              <a:tr h="7062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Consultoria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especializada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40.000,00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40.000,00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1380557"/>
                  </a:ext>
                </a:extLst>
              </a:tr>
              <a:tr h="3531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Editoria especializada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R$ 165.000,00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7176079"/>
                  </a:ext>
                </a:extLst>
              </a:tr>
              <a:tr h="3531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Assistente editorial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53.000,00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5869543"/>
                  </a:ext>
                </a:extLst>
              </a:tr>
              <a:tr h="8827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Armazenamento, Logística de distribuição e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 Operacional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R$ 142.000,00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20.000,00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6302123"/>
                  </a:ext>
                </a:extLst>
              </a:tr>
              <a:tr h="7536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Metadados, Vendas e Livraria Virtual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40.000,00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7927106"/>
                  </a:ext>
                </a:extLst>
              </a:tr>
              <a:tr h="4327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Assessoria de imprensa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 Unifesp (DCI)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1554447"/>
                  </a:ext>
                </a:extLst>
              </a:tr>
              <a:tr h="3531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R$ 781.000,00</a:t>
                      </a:r>
                      <a:endParaRPr lang="pt-B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R$ 278.000,00</a:t>
                      </a:r>
                      <a:endParaRPr lang="pt-BR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7036675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75ABC857-B91D-4FA8-9484-3A28ED23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004" y="2417119"/>
            <a:ext cx="204997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704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289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do Office</vt:lpstr>
      <vt:lpstr>PROJETO EDITORA UNIFESP 2019-2020 Transformar Estruturas, Sustentar Projetos </vt:lpstr>
      <vt:lpstr>Apresentação do PowerPoint</vt:lpstr>
      <vt:lpstr>Reestruturação interna – 2016  1. Criação do cargo de Diretor/a  2. Mudança no Conselho Editorial: por área do conhecimento  3. Estruturação de 3 setores: - Editorial - Administrativo/financeiro/comercial - Divulgação/Comunicação</vt:lpstr>
      <vt:lpstr>   Reestruturação Atual e Planejamento 2019   Consolidação e Fortalecimento institucional:  - Formalização do reconhecimento da Editora Unifesp como atividade fim da universidade  - Inclusão das ações da editora no monitoramento do PDI 2016-2020: suas atividades respondem às metas do PDI em suas Diretrizes e Metas Instituintes (nº 4, 5, 6 e 12).  - Formalização da parceria Unifesp e FapUnifesp para a gestão administrativa e financeira da Editora Unifesp.      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PROJETO EDITORA UNIFESP 2019-2020 Transformar Estruturas, Sustentar Projetos </dc:title>
  <dc:creator>Cynthia Sarti</dc:creator>
  <cp:lastModifiedBy>Cynthia Sarti</cp:lastModifiedBy>
  <cp:revision>31</cp:revision>
  <dcterms:created xsi:type="dcterms:W3CDTF">2018-10-15T23:54:56Z</dcterms:created>
  <dcterms:modified xsi:type="dcterms:W3CDTF">2018-10-16T00:50:57Z</dcterms:modified>
</cp:coreProperties>
</file>