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90" r:id="rId3"/>
    <p:sldId id="291" r:id="rId4"/>
    <p:sldId id="292" r:id="rId5"/>
    <p:sldId id="293" r:id="rId6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88824" autoAdjust="0"/>
  </p:normalViewPr>
  <p:slideViewPr>
    <p:cSldViewPr snapToGrid="0" snapToObjects="1">
      <p:cViewPr>
        <p:scale>
          <a:sx n="66" d="100"/>
          <a:sy n="66" d="100"/>
        </p:scale>
        <p:origin x="1530" y="252"/>
      </p:cViewPr>
      <p:guideLst>
        <p:guide orient="horz" pos="2183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0371BA-3EC0-442F-B69B-31306AEC2D96}" type="doc">
      <dgm:prSet loTypeId="urn:microsoft.com/office/officeart/2009/layout/CircleArrowProcess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FF48585-5F0D-4A3E-8F4E-FD9EA1EC0496}">
      <dgm:prSet phldrT="[Texto]" custT="1"/>
      <dgm:spPr/>
      <dgm:t>
        <a:bodyPr/>
        <a:lstStyle/>
        <a:p>
          <a:r>
            <a:rPr lang="pt-BR" sz="1400" dirty="0" smtClean="0"/>
            <a:t>Diretor de Planejamento Institucional</a:t>
          </a:r>
          <a:endParaRPr lang="pt-BR" sz="1400" dirty="0"/>
        </a:p>
      </dgm:t>
    </dgm:pt>
    <dgm:pt modelId="{8AA23EC3-291F-4F0C-B7E7-D87445E1E63A}" type="parTrans" cxnId="{6A7BE4BE-3DC3-4D9C-8ADA-F60B42234A8C}">
      <dgm:prSet/>
      <dgm:spPr/>
      <dgm:t>
        <a:bodyPr/>
        <a:lstStyle/>
        <a:p>
          <a:endParaRPr lang="pt-BR"/>
        </a:p>
      </dgm:t>
    </dgm:pt>
    <dgm:pt modelId="{DE5FE03C-EE58-48E2-9901-A9E282564CF3}" type="sibTrans" cxnId="{6A7BE4BE-3DC3-4D9C-8ADA-F60B42234A8C}">
      <dgm:prSet/>
      <dgm:spPr/>
      <dgm:t>
        <a:bodyPr/>
        <a:lstStyle/>
        <a:p>
          <a:endParaRPr lang="pt-BR"/>
        </a:p>
      </dgm:t>
    </dgm:pt>
    <dgm:pt modelId="{16BE6CA0-0B76-4EAB-9873-68B1416A4BD7}">
      <dgm:prSet phldrT="[Texto]" custT="1"/>
      <dgm:spPr/>
      <dgm:t>
        <a:bodyPr/>
        <a:lstStyle/>
        <a:p>
          <a:r>
            <a:rPr lang="pt-BR" sz="1400" dirty="0" smtClean="0"/>
            <a:t>Diretor de Planejamento de Infraestrutura</a:t>
          </a:r>
          <a:endParaRPr lang="pt-BR" sz="1400" dirty="0"/>
        </a:p>
      </dgm:t>
    </dgm:pt>
    <dgm:pt modelId="{ED704729-803B-4C2B-BC1E-CD35295A6A1B}" type="parTrans" cxnId="{D49EB92B-7483-4B2A-B24C-A99516E33A5D}">
      <dgm:prSet/>
      <dgm:spPr/>
      <dgm:t>
        <a:bodyPr/>
        <a:lstStyle/>
        <a:p>
          <a:endParaRPr lang="pt-BR"/>
        </a:p>
      </dgm:t>
    </dgm:pt>
    <dgm:pt modelId="{72496364-99CB-4E9F-A386-3D988D5C842B}" type="sibTrans" cxnId="{D49EB92B-7483-4B2A-B24C-A99516E33A5D}">
      <dgm:prSet/>
      <dgm:spPr/>
      <dgm:t>
        <a:bodyPr/>
        <a:lstStyle/>
        <a:p>
          <a:endParaRPr lang="pt-BR"/>
        </a:p>
      </dgm:t>
    </dgm:pt>
    <dgm:pt modelId="{1F64A0D1-8ABA-46A6-9CCC-91EC7995987A}">
      <dgm:prSet phldrT="[Texto]" custT="1"/>
      <dgm:spPr/>
      <dgm:t>
        <a:bodyPr/>
        <a:lstStyle/>
        <a:p>
          <a:r>
            <a:rPr lang="pt-BR" sz="1400" dirty="0" smtClean="0"/>
            <a:t>Diretor de Gestão e Planejamento Imobiliário</a:t>
          </a:r>
          <a:endParaRPr lang="pt-BR" sz="1400" dirty="0"/>
        </a:p>
      </dgm:t>
    </dgm:pt>
    <dgm:pt modelId="{E2DE4CF2-A8CE-4C74-900C-EBFC6A2200B5}" type="parTrans" cxnId="{58A61E29-4968-4A1D-9098-62BD32C23636}">
      <dgm:prSet/>
      <dgm:spPr/>
      <dgm:t>
        <a:bodyPr/>
        <a:lstStyle/>
        <a:p>
          <a:endParaRPr lang="pt-BR"/>
        </a:p>
      </dgm:t>
    </dgm:pt>
    <dgm:pt modelId="{F9668202-CBC6-4792-9D4F-B2087C831498}" type="sibTrans" cxnId="{58A61E29-4968-4A1D-9098-62BD32C23636}">
      <dgm:prSet/>
      <dgm:spPr/>
      <dgm:t>
        <a:bodyPr/>
        <a:lstStyle/>
        <a:p>
          <a:endParaRPr lang="pt-BR"/>
        </a:p>
      </dgm:t>
    </dgm:pt>
    <dgm:pt modelId="{EB8F5344-D7B8-4558-97CE-402031B2DDC5}" type="pres">
      <dgm:prSet presAssocID="{CE0371BA-3EC0-442F-B69B-31306AEC2D96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A5AF7E77-77B0-49C2-989C-B9D5EEC4F0E3}" type="pres">
      <dgm:prSet presAssocID="{1FF48585-5F0D-4A3E-8F4E-FD9EA1EC0496}" presName="Accent1" presStyleCnt="0"/>
      <dgm:spPr/>
    </dgm:pt>
    <dgm:pt modelId="{6DC8EF0F-401B-4051-A227-A4501D941B6E}" type="pres">
      <dgm:prSet presAssocID="{1FF48585-5F0D-4A3E-8F4E-FD9EA1EC0496}" presName="Accent" presStyleLbl="node1" presStyleIdx="0" presStyleCnt="3" custLinFactNeighborX="-3822"/>
      <dgm:spPr/>
    </dgm:pt>
    <dgm:pt modelId="{22569577-CC23-4C03-A52C-9DA5FF16B83C}" type="pres">
      <dgm:prSet presAssocID="{1FF48585-5F0D-4A3E-8F4E-FD9EA1EC0496}" presName="Parent1" presStyleLbl="revTx" presStyleIdx="0" presStyleCnt="3" custScaleY="144423" custLinFactNeighborX="-497" custLinFactNeighborY="-1138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74A1120-4291-41F5-AC3B-656E509C937D}" type="pres">
      <dgm:prSet presAssocID="{16BE6CA0-0B76-4EAB-9873-68B1416A4BD7}" presName="Accent2" presStyleCnt="0"/>
      <dgm:spPr/>
    </dgm:pt>
    <dgm:pt modelId="{E5E0C8A4-D538-46E2-A982-509A13F03180}" type="pres">
      <dgm:prSet presAssocID="{16BE6CA0-0B76-4EAB-9873-68B1416A4BD7}" presName="Accent" presStyleLbl="node1" presStyleIdx="1" presStyleCnt="3"/>
      <dgm:spPr/>
    </dgm:pt>
    <dgm:pt modelId="{4B012A80-3FB7-444F-B91E-98BB692AB470}" type="pres">
      <dgm:prSet presAssocID="{16BE6CA0-0B76-4EAB-9873-68B1416A4BD7}" presName="Parent2" presStyleLbl="revTx" presStyleIdx="1" presStyleCnt="3" custScaleY="173572" custLinFactNeighborX="-1185" custLinFactNeighborY="-1896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9D30D2-5500-4FF8-A8F3-7338D22901F3}" type="pres">
      <dgm:prSet presAssocID="{1F64A0D1-8ABA-46A6-9CCC-91EC7995987A}" presName="Accent3" presStyleCnt="0"/>
      <dgm:spPr/>
    </dgm:pt>
    <dgm:pt modelId="{7E63E189-186F-4F74-B81E-A9B683722D1C}" type="pres">
      <dgm:prSet presAssocID="{1F64A0D1-8ABA-46A6-9CCC-91EC7995987A}" presName="Accent" presStyleLbl="node1" presStyleIdx="2" presStyleCnt="3"/>
      <dgm:spPr/>
    </dgm:pt>
    <dgm:pt modelId="{3CF99327-4813-4702-8F01-91A627BDC50D}" type="pres">
      <dgm:prSet presAssocID="{1F64A0D1-8ABA-46A6-9CCC-91EC7995987A}" presName="Parent3" presStyleLbl="revTx" presStyleIdx="2" presStyleCnt="3" custScaleY="19185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49EB92B-7483-4B2A-B24C-A99516E33A5D}" srcId="{CE0371BA-3EC0-442F-B69B-31306AEC2D96}" destId="{16BE6CA0-0B76-4EAB-9873-68B1416A4BD7}" srcOrd="1" destOrd="0" parTransId="{ED704729-803B-4C2B-BC1E-CD35295A6A1B}" sibTransId="{72496364-99CB-4E9F-A386-3D988D5C842B}"/>
    <dgm:cxn modelId="{58A61E29-4968-4A1D-9098-62BD32C23636}" srcId="{CE0371BA-3EC0-442F-B69B-31306AEC2D96}" destId="{1F64A0D1-8ABA-46A6-9CCC-91EC7995987A}" srcOrd="2" destOrd="0" parTransId="{E2DE4CF2-A8CE-4C74-900C-EBFC6A2200B5}" sibTransId="{F9668202-CBC6-4792-9D4F-B2087C831498}"/>
    <dgm:cxn modelId="{00D3C132-9869-4C52-BEE3-A27F592B36D1}" type="presOf" srcId="{1FF48585-5F0D-4A3E-8F4E-FD9EA1EC0496}" destId="{22569577-CC23-4C03-A52C-9DA5FF16B83C}" srcOrd="0" destOrd="0" presId="urn:microsoft.com/office/officeart/2009/layout/CircleArrowProcess"/>
    <dgm:cxn modelId="{6A7BE4BE-3DC3-4D9C-8ADA-F60B42234A8C}" srcId="{CE0371BA-3EC0-442F-B69B-31306AEC2D96}" destId="{1FF48585-5F0D-4A3E-8F4E-FD9EA1EC0496}" srcOrd="0" destOrd="0" parTransId="{8AA23EC3-291F-4F0C-B7E7-D87445E1E63A}" sibTransId="{DE5FE03C-EE58-48E2-9901-A9E282564CF3}"/>
    <dgm:cxn modelId="{457FC137-C8FE-40A2-957C-5FA8D7CAA215}" type="presOf" srcId="{1F64A0D1-8ABA-46A6-9CCC-91EC7995987A}" destId="{3CF99327-4813-4702-8F01-91A627BDC50D}" srcOrd="0" destOrd="0" presId="urn:microsoft.com/office/officeart/2009/layout/CircleArrowProcess"/>
    <dgm:cxn modelId="{CC7A2561-E99E-416A-A5E4-EAAABDD869E9}" type="presOf" srcId="{CE0371BA-3EC0-442F-B69B-31306AEC2D96}" destId="{EB8F5344-D7B8-4558-97CE-402031B2DDC5}" srcOrd="0" destOrd="0" presId="urn:microsoft.com/office/officeart/2009/layout/CircleArrowProcess"/>
    <dgm:cxn modelId="{84E2FFCD-1783-4FC7-9E95-220DC85E94CD}" type="presOf" srcId="{16BE6CA0-0B76-4EAB-9873-68B1416A4BD7}" destId="{4B012A80-3FB7-444F-B91E-98BB692AB470}" srcOrd="0" destOrd="0" presId="urn:microsoft.com/office/officeart/2009/layout/CircleArrowProcess"/>
    <dgm:cxn modelId="{39CE0A57-E2F6-457E-BDF7-C493888DD9AF}" type="presParOf" srcId="{EB8F5344-D7B8-4558-97CE-402031B2DDC5}" destId="{A5AF7E77-77B0-49C2-989C-B9D5EEC4F0E3}" srcOrd="0" destOrd="0" presId="urn:microsoft.com/office/officeart/2009/layout/CircleArrowProcess"/>
    <dgm:cxn modelId="{901D677A-C04D-42F6-8EAD-69F841D0751A}" type="presParOf" srcId="{A5AF7E77-77B0-49C2-989C-B9D5EEC4F0E3}" destId="{6DC8EF0F-401B-4051-A227-A4501D941B6E}" srcOrd="0" destOrd="0" presId="urn:microsoft.com/office/officeart/2009/layout/CircleArrowProcess"/>
    <dgm:cxn modelId="{A3FD3AD1-C213-4D02-AA2D-0F6A72D9767C}" type="presParOf" srcId="{EB8F5344-D7B8-4558-97CE-402031B2DDC5}" destId="{22569577-CC23-4C03-A52C-9DA5FF16B83C}" srcOrd="1" destOrd="0" presId="urn:microsoft.com/office/officeart/2009/layout/CircleArrowProcess"/>
    <dgm:cxn modelId="{EF780495-6ECE-4895-85D2-FB40ED2753FE}" type="presParOf" srcId="{EB8F5344-D7B8-4558-97CE-402031B2DDC5}" destId="{B74A1120-4291-41F5-AC3B-656E509C937D}" srcOrd="2" destOrd="0" presId="urn:microsoft.com/office/officeart/2009/layout/CircleArrowProcess"/>
    <dgm:cxn modelId="{A10FCC0D-0CE8-48DF-9791-57131B42DF5E}" type="presParOf" srcId="{B74A1120-4291-41F5-AC3B-656E509C937D}" destId="{E5E0C8A4-D538-46E2-A982-509A13F03180}" srcOrd="0" destOrd="0" presId="urn:microsoft.com/office/officeart/2009/layout/CircleArrowProcess"/>
    <dgm:cxn modelId="{EC9D2A2D-F207-4866-9763-FB33DD8E7CAC}" type="presParOf" srcId="{EB8F5344-D7B8-4558-97CE-402031B2DDC5}" destId="{4B012A80-3FB7-444F-B91E-98BB692AB470}" srcOrd="3" destOrd="0" presId="urn:microsoft.com/office/officeart/2009/layout/CircleArrowProcess"/>
    <dgm:cxn modelId="{2BAA66A5-086A-427C-87C5-CFF214D9E751}" type="presParOf" srcId="{EB8F5344-D7B8-4558-97CE-402031B2DDC5}" destId="{FB9D30D2-5500-4FF8-A8F3-7338D22901F3}" srcOrd="4" destOrd="0" presId="urn:microsoft.com/office/officeart/2009/layout/CircleArrowProcess"/>
    <dgm:cxn modelId="{EE553034-7C47-4CD3-9D90-29CACFEF0B1E}" type="presParOf" srcId="{FB9D30D2-5500-4FF8-A8F3-7338D22901F3}" destId="{7E63E189-186F-4F74-B81E-A9B683722D1C}" srcOrd="0" destOrd="0" presId="urn:microsoft.com/office/officeart/2009/layout/CircleArrowProcess"/>
    <dgm:cxn modelId="{9A5B0518-59BC-4A9B-8582-25699C0A64FE}" type="presParOf" srcId="{EB8F5344-D7B8-4558-97CE-402031B2DDC5}" destId="{3CF99327-4813-4702-8F01-91A627BDC50D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8EF0F-401B-4051-A227-A4501D941B6E}">
      <dsp:nvSpPr>
        <dsp:cNvPr id="0" name=""/>
        <dsp:cNvSpPr/>
      </dsp:nvSpPr>
      <dsp:spPr>
        <a:xfrm>
          <a:off x="1123290" y="8348"/>
          <a:ext cx="2081630" cy="2081947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569577-CC23-4C03-A52C-9DA5FF16B83C}">
      <dsp:nvSpPr>
        <dsp:cNvPr id="0" name=""/>
        <dsp:cNvSpPr/>
      </dsp:nvSpPr>
      <dsp:spPr>
        <a:xfrm>
          <a:off x="1657209" y="565760"/>
          <a:ext cx="1156721" cy="8350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Diretor de Planejamento Institucional</a:t>
          </a:r>
          <a:endParaRPr lang="pt-BR" sz="1400" kern="1200" dirty="0"/>
        </a:p>
      </dsp:txBody>
      <dsp:txXfrm>
        <a:off x="1657209" y="565760"/>
        <a:ext cx="1156721" cy="835086"/>
      </dsp:txXfrm>
    </dsp:sp>
    <dsp:sp modelId="{E5E0C8A4-D538-46E2-A982-509A13F03180}">
      <dsp:nvSpPr>
        <dsp:cNvPr id="0" name=""/>
        <dsp:cNvSpPr/>
      </dsp:nvSpPr>
      <dsp:spPr>
        <a:xfrm>
          <a:off x="624684" y="1204581"/>
          <a:ext cx="2081630" cy="2081947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012A80-3FB7-444F-B91E-98BB692AB470}">
      <dsp:nvSpPr>
        <dsp:cNvPr id="0" name=""/>
        <dsp:cNvSpPr/>
      </dsp:nvSpPr>
      <dsp:spPr>
        <a:xfrm>
          <a:off x="1073431" y="1640799"/>
          <a:ext cx="1156721" cy="10036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Diretor de Planejamento de Infraestrutura</a:t>
          </a:r>
          <a:endParaRPr lang="pt-BR" sz="1400" kern="1200" dirty="0"/>
        </a:p>
      </dsp:txBody>
      <dsp:txXfrm>
        <a:off x="1073431" y="1640799"/>
        <a:ext cx="1156721" cy="1003632"/>
      </dsp:txXfrm>
    </dsp:sp>
    <dsp:sp modelId="{7E63E189-186F-4F74-B81E-A9B683722D1C}">
      <dsp:nvSpPr>
        <dsp:cNvPr id="0" name=""/>
        <dsp:cNvSpPr/>
      </dsp:nvSpPr>
      <dsp:spPr>
        <a:xfrm>
          <a:off x="1351007" y="2543964"/>
          <a:ext cx="1788442" cy="1789159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99327-4813-4702-8F01-91A627BDC50D}">
      <dsp:nvSpPr>
        <dsp:cNvPr id="0" name=""/>
        <dsp:cNvSpPr/>
      </dsp:nvSpPr>
      <dsp:spPr>
        <a:xfrm>
          <a:off x="1665695" y="2902466"/>
          <a:ext cx="1156721" cy="11093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400" kern="1200" dirty="0" smtClean="0"/>
            <a:t>Diretor de Gestão e Planejamento Imobiliário</a:t>
          </a:r>
          <a:endParaRPr lang="pt-BR" sz="1400" kern="1200" dirty="0"/>
        </a:p>
      </dsp:txBody>
      <dsp:txXfrm>
        <a:off x="1665695" y="2902466"/>
        <a:ext cx="1156721" cy="1109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C6E3A-1808-514C-B36E-F0B930A42E85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0DB67E-CBB7-524E-BD6A-7DF156FCF8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39820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29526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7663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299163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66050" cy="1463675"/>
          </a:xfrm>
          <a:prstGeom prst="rect">
            <a:avLst/>
          </a:prstGeom>
        </p:spPr>
        <p:txBody>
          <a:bodyPr/>
          <a:lstStyle/>
          <a:p>
            <a:r>
              <a:t>Clique para editar o título mestre</a:t>
            </a:r>
          </a:p>
        </p:txBody>
      </p:sp>
      <p:sp>
        <p:nvSpPr>
          <p:cNvPr id="111" name="Shape 11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261828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0303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538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669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5716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5353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1557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207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80784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BEC9E-E8CF-0C46-8CFC-9F90F1786367}" type="datetimeFigureOut">
              <a:rPr lang="en-US" smtClean="0"/>
              <a:t>10/16/2018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7938EF-E5CB-A04B-8617-93868569A6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242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/>
        </p:nvSpPr>
        <p:spPr>
          <a:xfrm>
            <a:off x="1188021" y="1834533"/>
            <a:ext cx="6587654" cy="44305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4999" tIns="44999" rIns="44999" bIns="44999" anchor="ctr">
            <a:spAutoFit/>
          </a:bodyPr>
          <a:lstStyle/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sz="3000" b="1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3000" b="1" dirty="0" smtClean="0"/>
              <a:t>PROPLAN</a:t>
            </a:r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3000" b="1" dirty="0" smtClean="0"/>
              <a:t>Diretoria de planejamento institucional</a:t>
            </a:r>
            <a:r>
              <a:rPr lang="pt-BR" sz="3000" b="1" dirty="0"/>
              <a:t>	</a:t>
            </a:r>
            <a:br>
              <a:rPr lang="pt-BR" sz="3000" b="1" dirty="0"/>
            </a:br>
            <a:endParaRPr lang="pt-BR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dirty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sz="2000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sz="2000" dirty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endParaRPr lang="pt-BR" sz="2000" dirty="0" smtClean="0"/>
          </a:p>
          <a:p>
            <a:pPr algn="ctr">
              <a:tabLst>
                <a:tab pos="444500" algn="l"/>
                <a:tab pos="889000" algn="l"/>
                <a:tab pos="1346200" algn="l"/>
                <a:tab pos="1790700" algn="l"/>
                <a:tab pos="2235200" algn="l"/>
                <a:tab pos="2692400" algn="l"/>
                <a:tab pos="3136900" algn="l"/>
                <a:tab pos="3581400" algn="l"/>
                <a:tab pos="4038600" algn="l"/>
                <a:tab pos="4483100" algn="l"/>
                <a:tab pos="4940300" algn="l"/>
                <a:tab pos="5384800" algn="l"/>
                <a:tab pos="5829300" algn="l"/>
                <a:tab pos="6286500" algn="l"/>
                <a:tab pos="6731000" algn="l"/>
                <a:tab pos="7175500" algn="l"/>
                <a:tab pos="7632700" algn="l"/>
                <a:tab pos="8077200" algn="l"/>
                <a:tab pos="8534400" algn="l"/>
                <a:tab pos="8978900" algn="l"/>
              </a:tabLst>
              <a:defRPr sz="3000" b="1">
                <a:solidFill>
                  <a:srgbClr val="4F6228"/>
                </a:solidFill>
              </a:defRPr>
            </a:pPr>
            <a:r>
              <a:rPr lang="pt-BR" sz="1200" b="1" dirty="0" smtClean="0">
                <a:solidFill>
                  <a:srgbClr val="4F6228"/>
                </a:solidFill>
              </a:rPr>
              <a:t>16/10/2018</a:t>
            </a:r>
            <a:endParaRPr sz="1200" dirty="0"/>
          </a:p>
        </p:txBody>
      </p:sp>
      <p:sp>
        <p:nvSpPr>
          <p:cNvPr id="129" name="Shape 129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0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710624" y="1412389"/>
            <a:ext cx="1542448" cy="915011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Shape 131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220462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ixaDeTexto 24"/>
          <p:cNvSpPr txBox="1"/>
          <p:nvPr/>
        </p:nvSpPr>
        <p:spPr>
          <a:xfrm>
            <a:off x="5608235" y="726362"/>
            <a:ext cx="20051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dirty="0" smtClean="0">
                <a:solidFill>
                  <a:schemeClr val="bg1">
                    <a:lumMod val="75000"/>
                  </a:schemeClr>
                </a:solidFill>
              </a:rPr>
              <a:t>OBJETIVOS</a:t>
            </a:r>
            <a:endParaRPr lang="pt-BR" sz="32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2" name="Retângulo 21"/>
          <p:cNvSpPr/>
          <p:nvPr/>
        </p:nvSpPr>
        <p:spPr>
          <a:xfrm>
            <a:off x="2676938" y="1041310"/>
            <a:ext cx="4854739" cy="4218078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36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57322" y="6239549"/>
            <a:ext cx="1086678" cy="64463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890535853"/>
              </p:ext>
            </p:extLst>
          </p:nvPr>
        </p:nvGraphicFramePr>
        <p:xfrm>
          <a:off x="-768401" y="917916"/>
          <a:ext cx="3909165" cy="4341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5" name="Retângulo 14"/>
          <p:cNvSpPr/>
          <p:nvPr/>
        </p:nvSpPr>
        <p:spPr>
          <a:xfrm>
            <a:off x="2542271" y="1542477"/>
            <a:ext cx="47464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t-BR" b="1" dirty="0" smtClean="0"/>
              <a:t>Processos</a:t>
            </a:r>
            <a:r>
              <a:rPr lang="pt-BR" dirty="0" smtClean="0"/>
              <a:t> </a:t>
            </a:r>
            <a:r>
              <a:rPr lang="pt-BR" b="1" dirty="0" smtClean="0"/>
              <a:t>Participativos</a:t>
            </a:r>
            <a:r>
              <a:rPr lang="pt-BR" dirty="0" smtClean="0"/>
              <a:t> Institucionais</a:t>
            </a:r>
          </a:p>
          <a:p>
            <a:pPr algn="r"/>
            <a:r>
              <a:rPr lang="pt-BR" dirty="0" smtClean="0"/>
              <a:t>Processos Participativos </a:t>
            </a:r>
            <a:r>
              <a:rPr lang="pt-BR" b="1" dirty="0" smtClean="0"/>
              <a:t>digitais</a:t>
            </a:r>
            <a:r>
              <a:rPr lang="pt-BR" dirty="0" smtClean="0"/>
              <a:t> Institucionais </a:t>
            </a:r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Identificação de </a:t>
            </a:r>
            <a:r>
              <a:rPr lang="pt-BR" b="1" dirty="0" smtClean="0"/>
              <a:t>macro </a:t>
            </a:r>
            <a:r>
              <a:rPr lang="pt-BR" b="1" dirty="0"/>
              <a:t>processos horizontais </a:t>
            </a:r>
            <a:r>
              <a:rPr lang="pt-BR" b="1" dirty="0" smtClean="0"/>
              <a:t>estratégicos</a:t>
            </a:r>
            <a:r>
              <a:rPr lang="pt-BR" dirty="0" smtClean="0"/>
              <a:t> </a:t>
            </a:r>
            <a:r>
              <a:rPr lang="pt-BR" dirty="0"/>
              <a:t>a fim de </a:t>
            </a:r>
            <a:r>
              <a:rPr lang="pt-BR" dirty="0" smtClean="0"/>
              <a:t>promover </a:t>
            </a:r>
            <a:r>
              <a:rPr lang="pt-BR" dirty="0"/>
              <a:t>o alcance de diretrizes instituintes do PDI, PPI e outros planos </a:t>
            </a:r>
            <a:r>
              <a:rPr lang="pt-BR" dirty="0" smtClean="0"/>
              <a:t>institucionais. </a:t>
            </a:r>
            <a:endParaRPr lang="pt-BR" dirty="0"/>
          </a:p>
          <a:p>
            <a:pPr algn="r"/>
            <a:endParaRPr lang="pt-BR" dirty="0" smtClean="0"/>
          </a:p>
          <a:p>
            <a:pPr algn="r"/>
            <a:r>
              <a:rPr lang="pt-BR" dirty="0" smtClean="0"/>
              <a:t>Câmara </a:t>
            </a:r>
            <a:r>
              <a:rPr lang="pt-BR" dirty="0"/>
              <a:t>de Desenvolvimento Institucional e Mesas </a:t>
            </a:r>
            <a:r>
              <a:rPr lang="pt-BR" dirty="0" smtClean="0"/>
              <a:t>Técnicas.</a:t>
            </a:r>
            <a:endParaRPr lang="pt-BR" dirty="0"/>
          </a:p>
        </p:txBody>
      </p:sp>
      <p:sp>
        <p:nvSpPr>
          <p:cNvPr id="16" name="Retângulo 15"/>
          <p:cNvSpPr/>
          <p:nvPr/>
        </p:nvSpPr>
        <p:spPr>
          <a:xfrm>
            <a:off x="7531678" y="1524006"/>
            <a:ext cx="12843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65000"/>
                  </a:schemeClr>
                </a:solidFill>
              </a:rPr>
              <a:t>coordenação</a:t>
            </a:r>
          </a:p>
          <a:p>
            <a:r>
              <a:rPr lang="pt-BR" sz="1600" dirty="0" smtClean="0">
                <a:solidFill>
                  <a:schemeClr val="bg1">
                    <a:lumMod val="65000"/>
                  </a:schemeClr>
                </a:solidFill>
              </a:rPr>
              <a:t>promoção</a:t>
            </a:r>
          </a:p>
          <a:p>
            <a:r>
              <a:rPr lang="pt-BR" sz="1600" dirty="0" smtClean="0">
                <a:solidFill>
                  <a:schemeClr val="bg1">
                    <a:lumMod val="65000"/>
                  </a:schemeClr>
                </a:solidFill>
              </a:rPr>
              <a:t>auxílio</a:t>
            </a:r>
            <a:endParaRPr lang="pt-BR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7" name="Retângulo 16"/>
          <p:cNvSpPr/>
          <p:nvPr/>
        </p:nvSpPr>
        <p:spPr>
          <a:xfrm>
            <a:off x="7531678" y="2644653"/>
            <a:ext cx="182435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65000"/>
                  </a:schemeClr>
                </a:solidFill>
              </a:rPr>
              <a:t>mapeamento</a:t>
            </a:r>
          </a:p>
          <a:p>
            <a:r>
              <a:rPr lang="pt-BR" sz="1600" dirty="0" smtClean="0">
                <a:solidFill>
                  <a:schemeClr val="bg1">
                    <a:lumMod val="65000"/>
                  </a:schemeClr>
                </a:solidFill>
              </a:rPr>
              <a:t>Estabelecimento</a:t>
            </a:r>
          </a:p>
          <a:p>
            <a:r>
              <a:rPr lang="pt-BR" sz="1600" dirty="0" smtClean="0">
                <a:solidFill>
                  <a:schemeClr val="bg1">
                    <a:lumMod val="65000"/>
                  </a:schemeClr>
                </a:solidFill>
              </a:rPr>
              <a:t>reformulação</a:t>
            </a:r>
            <a:endParaRPr lang="pt-BR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" name="Retângulo 17"/>
          <p:cNvSpPr/>
          <p:nvPr/>
        </p:nvSpPr>
        <p:spPr>
          <a:xfrm>
            <a:off x="7531678" y="3959906"/>
            <a:ext cx="13078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dirty="0" smtClean="0">
                <a:solidFill>
                  <a:schemeClr val="bg1">
                    <a:lumMod val="65000"/>
                  </a:schemeClr>
                </a:solidFill>
              </a:rPr>
              <a:t>coordenação</a:t>
            </a:r>
            <a:endParaRPr lang="pt-BR" sz="1600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24" name="Conector reto 23"/>
          <p:cNvCxnSpPr/>
          <p:nvPr/>
        </p:nvCxnSpPr>
        <p:spPr>
          <a:xfrm>
            <a:off x="1391478" y="2239620"/>
            <a:ext cx="4187687" cy="13252"/>
          </a:xfrm>
          <a:prstGeom prst="line">
            <a:avLst/>
          </a:prstGeom>
          <a:ln>
            <a:solidFill>
              <a:srgbClr val="FFC000"/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5304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9" name="Retângulo 8"/>
          <p:cNvSpPr/>
          <p:nvPr/>
        </p:nvSpPr>
        <p:spPr>
          <a:xfrm>
            <a:off x="5639220" y="2494811"/>
            <a:ext cx="296144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Coordenadoria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de Avaliação, </a:t>
            </a:r>
            <a:endParaRPr lang="pt-BR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Indicadores </a:t>
            </a:r>
            <a:r>
              <a:rPr lang="pt-BR" sz="1400" dirty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Risco</a:t>
            </a:r>
          </a:p>
          <a:p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André </a:t>
            </a:r>
            <a:r>
              <a:rPr lang="pt-BR" sz="14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Roncato</a:t>
            </a:r>
            <a:endParaRPr lang="pt-BR" sz="14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37656" y="690743"/>
            <a:ext cx="2477343" cy="835613"/>
          </a:xfrm>
          <a:prstGeom prst="rect">
            <a:avLst/>
          </a:prstGeom>
          <a:noFill/>
          <a:ln w="28575"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</a:pPr>
            <a:r>
              <a:rPr lang="pt-BR" sz="1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Diretoria </a:t>
            </a:r>
            <a:endParaRPr lang="pt-BR" sz="1400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>
              <a:lnSpc>
                <a:spcPct val="115000"/>
              </a:lnSpc>
            </a:pPr>
            <a:r>
              <a:rPr lang="pt-BR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</a:p>
          <a:p>
            <a:pPr algn="ctr">
              <a:lnSpc>
                <a:spcPct val="115000"/>
              </a:lnSpc>
            </a:pPr>
            <a:r>
              <a:rPr lang="pt-BR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Planejamento </a:t>
            </a:r>
            <a:r>
              <a:rPr lang="pt-BR" sz="1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Institucional</a:t>
            </a:r>
          </a:p>
        </p:txBody>
      </p:sp>
      <p:pic>
        <p:nvPicPr>
          <p:cNvPr id="10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57322" y="6239549"/>
            <a:ext cx="1086678" cy="64463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tângulo 2"/>
          <p:cNvSpPr/>
          <p:nvPr/>
        </p:nvSpPr>
        <p:spPr>
          <a:xfrm>
            <a:off x="253156" y="2468819"/>
            <a:ext cx="2984500" cy="8356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</a:pPr>
            <a:r>
              <a:rPr lang="pt-BR" sz="1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Coordenadoria de  Implementação </a:t>
            </a:r>
            <a:endParaRPr lang="pt-BR" sz="1400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r">
              <a:lnSpc>
                <a:spcPct val="115000"/>
              </a:lnSpc>
            </a:pPr>
            <a:r>
              <a:rPr lang="pt-BR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 </a:t>
            </a:r>
            <a:r>
              <a:rPr lang="pt-BR" sz="1400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Planos </a:t>
            </a:r>
            <a:r>
              <a:rPr lang="pt-BR" sz="1400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Institucionais</a:t>
            </a:r>
          </a:p>
          <a:p>
            <a:pPr algn="r">
              <a:lnSpc>
                <a:spcPct val="115000"/>
              </a:lnSpc>
            </a:pPr>
            <a:r>
              <a:rPr lang="pt-BR" sz="1400" dirty="0" err="1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Sidnéia</a:t>
            </a:r>
            <a:r>
              <a:rPr lang="pt-BR" sz="1400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Arial" panose="020B0604020202020204" pitchFamily="34" charset="0"/>
              </a:rPr>
              <a:t> Macedo</a:t>
            </a:r>
            <a:endParaRPr lang="pt-BR" sz="1400" dirty="0">
              <a:solidFill>
                <a:schemeClr val="bg1">
                  <a:lumMod val="75000"/>
                </a:schemeClr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cxnSp>
        <p:nvCxnSpPr>
          <p:cNvPr id="8" name="Conector reto 7"/>
          <p:cNvCxnSpPr>
            <a:stCxn id="4" idx="2"/>
            <a:endCxn id="9" idx="0"/>
          </p:cNvCxnSpPr>
          <p:nvPr/>
        </p:nvCxnSpPr>
        <p:spPr>
          <a:xfrm>
            <a:off x="4476328" y="1526356"/>
            <a:ext cx="2643613" cy="96845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>
            <a:stCxn id="9" idx="0"/>
            <a:endCxn id="3" idx="0"/>
          </p:cNvCxnSpPr>
          <p:nvPr/>
        </p:nvCxnSpPr>
        <p:spPr>
          <a:xfrm flipH="1" flipV="1">
            <a:off x="1745406" y="2468819"/>
            <a:ext cx="5374535" cy="2599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to 14"/>
          <p:cNvCxnSpPr>
            <a:stCxn id="4" idx="2"/>
            <a:endCxn id="3" idx="0"/>
          </p:cNvCxnSpPr>
          <p:nvPr/>
        </p:nvCxnSpPr>
        <p:spPr>
          <a:xfrm flipH="1">
            <a:off x="1745406" y="1526356"/>
            <a:ext cx="2730922" cy="94246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07333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>
          <a:xfrm>
            <a:off x="-12881" y="1577414"/>
            <a:ext cx="4488287" cy="3973377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4627806" y="1577414"/>
            <a:ext cx="4488287" cy="3973377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7" name="Retângulo 6"/>
          <p:cNvSpPr/>
          <p:nvPr/>
        </p:nvSpPr>
        <p:spPr>
          <a:xfrm>
            <a:off x="213394" y="720323"/>
            <a:ext cx="4113905" cy="461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5000"/>
              </a:lnSpc>
            </a:pPr>
            <a:r>
              <a:rPr lang="pt-BR" sz="16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Coordenadoria </a:t>
            </a:r>
            <a:r>
              <a:rPr lang="pt-BR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  </a:t>
            </a:r>
            <a:r>
              <a:rPr lang="pt-BR" sz="16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Implementação de Planos Institucionais;</a:t>
            </a:r>
            <a:endParaRPr lang="pt-BR" sz="2000" b="1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endParaRPr lang="pt-BR" sz="2000" b="1" dirty="0" smtClean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Articulação</a:t>
            </a:r>
            <a:r>
              <a:rPr lang="pt-BR" dirty="0" smtClean="0"/>
              <a:t> </a:t>
            </a:r>
            <a:r>
              <a:rPr lang="pt-BR" dirty="0"/>
              <a:t>entre </a:t>
            </a:r>
            <a:r>
              <a:rPr lang="pt-BR" b="1" dirty="0"/>
              <a:t>Planejamento Institucional e Planos de ação </a:t>
            </a:r>
            <a:r>
              <a:rPr lang="pt-BR" dirty="0"/>
              <a:t>das áreas estratégicas, campi e unidades acadêmicas da Unifesp;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Definição </a:t>
            </a:r>
            <a:r>
              <a:rPr lang="pt-BR" b="1" dirty="0"/>
              <a:t>da metodologia e atuação </a:t>
            </a:r>
            <a:r>
              <a:rPr lang="pt-BR" dirty="0" smtClean="0"/>
              <a:t>na Elaboração e </a:t>
            </a:r>
            <a:r>
              <a:rPr lang="pt-BR" dirty="0"/>
              <a:t>Revisão do PDI, PPI e outros planos institucionais; </a:t>
            </a:r>
            <a:endParaRPr lang="pt-BR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Coordenação da inclusão de </a:t>
            </a:r>
            <a:r>
              <a:rPr lang="pt-BR" b="1" dirty="0" smtClean="0"/>
              <a:t>dados</a:t>
            </a:r>
            <a:r>
              <a:rPr lang="pt-BR" dirty="0" smtClean="0"/>
              <a:t> no sistema de controle informatizado do PDI.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/>
              <a:t>Secretaria executiva da Câmara de Desenvolvimento Institucional e Mesas Técnicas por diretriz instituinte do PDI; </a:t>
            </a:r>
          </a:p>
        </p:txBody>
      </p:sp>
      <p:pic>
        <p:nvPicPr>
          <p:cNvPr id="8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57322" y="6239549"/>
            <a:ext cx="1086678" cy="644639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Retângulo 8"/>
          <p:cNvSpPr/>
          <p:nvPr/>
        </p:nvSpPr>
        <p:spPr>
          <a:xfrm>
            <a:off x="4623513" y="720323"/>
            <a:ext cx="3995623" cy="43365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pt-BR" sz="1600" b="1" dirty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Coordenadoria </a:t>
            </a:r>
            <a:r>
              <a:rPr lang="pt-BR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Arial" panose="020B0604020202020204" pitchFamily="34" charset="0"/>
              </a:rPr>
              <a:t>de Avaliação, Indicadores e Risco</a:t>
            </a:r>
          </a:p>
          <a:p>
            <a:pPr algn="just">
              <a:lnSpc>
                <a:spcPct val="115000"/>
              </a:lnSpc>
            </a:pPr>
            <a:endParaRPr lang="pt-BR" sz="2000" b="1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Aplicação </a:t>
            </a:r>
            <a:r>
              <a:rPr lang="pt-BR" dirty="0"/>
              <a:t>e formulação de </a:t>
            </a:r>
            <a:r>
              <a:rPr lang="pt-BR" b="1" dirty="0"/>
              <a:t>indicadores</a:t>
            </a:r>
            <a:r>
              <a:rPr lang="pt-BR" dirty="0"/>
              <a:t> para acompanhamento das metas do PDI;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dirty="0" smtClean="0"/>
              <a:t>Acompanhamento </a:t>
            </a:r>
            <a:r>
              <a:rPr lang="pt-BR" dirty="0"/>
              <a:t>do </a:t>
            </a:r>
            <a:r>
              <a:rPr lang="pt-BR" b="1" dirty="0"/>
              <a:t>risco </a:t>
            </a:r>
            <a:r>
              <a:rPr lang="pt-BR" b="1" dirty="0" smtClean="0"/>
              <a:t>associado </a:t>
            </a:r>
            <a:r>
              <a:rPr lang="pt-BR" dirty="0" smtClean="0"/>
              <a:t>às diretrizes estratégicas e ao plano de ação do PDI</a:t>
            </a:r>
            <a:r>
              <a:rPr lang="pt-BR" dirty="0"/>
              <a:t>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Articulação</a:t>
            </a:r>
            <a:r>
              <a:rPr lang="pt-BR" dirty="0" smtClean="0"/>
              <a:t> </a:t>
            </a:r>
            <a:r>
              <a:rPr lang="pt-BR" dirty="0"/>
              <a:t>entre a </a:t>
            </a:r>
            <a:r>
              <a:rPr lang="pt-BR" b="1" dirty="0" smtClean="0"/>
              <a:t>avaliação </a:t>
            </a:r>
            <a:r>
              <a:rPr lang="pt-BR" b="1" dirty="0"/>
              <a:t>institucional, acompanhamento da execução do </a:t>
            </a:r>
            <a:r>
              <a:rPr lang="pt-BR" b="1" dirty="0" smtClean="0"/>
              <a:t>PDI e outros planos </a:t>
            </a:r>
            <a:r>
              <a:rPr lang="pt-BR" dirty="0" smtClean="0"/>
              <a:t>institucionais </a:t>
            </a:r>
            <a:r>
              <a:rPr lang="pt-BR" dirty="0"/>
              <a:t>e revisão do </a:t>
            </a:r>
            <a:r>
              <a:rPr lang="pt-BR" dirty="0" smtClean="0"/>
              <a:t>PDI;</a:t>
            </a:r>
            <a:endParaRPr lang="pt-B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b="1" dirty="0" smtClean="0"/>
              <a:t>Monitoramento da efetividade </a:t>
            </a:r>
            <a:r>
              <a:rPr lang="pt-BR" dirty="0" smtClean="0"/>
              <a:t>da implementação do PDI.</a:t>
            </a:r>
          </a:p>
        </p:txBody>
      </p:sp>
    </p:spTree>
    <p:extLst>
      <p:ext uri="{BB962C8B-B14F-4D97-AF65-F5344CB8AC3E}">
        <p14:creationId xmlns:p14="http://schemas.microsoft.com/office/powerpoint/2010/main" val="90558519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/>
          <p:nvPr/>
        </p:nvSpPr>
        <p:spPr>
          <a:xfrm>
            <a:off x="0" y="6402982"/>
            <a:ext cx="9144000" cy="481207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34" name="Shape 134"/>
          <p:cNvSpPr/>
          <p:nvPr/>
        </p:nvSpPr>
        <p:spPr>
          <a:xfrm>
            <a:off x="0" y="-8482"/>
            <a:ext cx="9144000" cy="164783"/>
          </a:xfrm>
          <a:prstGeom prst="rect">
            <a:avLst/>
          </a:prstGeom>
          <a:solidFill>
            <a:srgbClr val="314923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0" name="image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57322" y="6239549"/>
            <a:ext cx="1086678" cy="644639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321378"/>
              </p:ext>
            </p:extLst>
          </p:nvPr>
        </p:nvGraphicFramePr>
        <p:xfrm>
          <a:off x="1" y="-32987"/>
          <a:ext cx="9144002" cy="69171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14189"/>
                <a:gridCol w="1504861"/>
                <a:gridCol w="2123518"/>
                <a:gridCol w="1814189"/>
                <a:gridCol w="1887245"/>
              </a:tblGrid>
              <a:tr h="382135"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objetivos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metas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coordenação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82135">
                <a:tc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2019/1</a:t>
                      </a:r>
                      <a:endParaRPr lang="pt-BR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12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036477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Processos Participativos Institucionais</a:t>
                      </a:r>
                    </a:p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PDI 2016-20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Desenvolvimento de metodologia</a:t>
                      </a:r>
                      <a: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 apoio ao preenchimento do </a:t>
                      </a:r>
                      <a:r>
                        <a:rPr lang="pt-BR" sz="1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ForPDI</a:t>
                      </a:r>
                      <a: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pt-BR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/>
                      </a:r>
                      <a:b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Implementação, acompanhamento e avaliação.</a:t>
                      </a:r>
                    </a:p>
                    <a:p>
                      <a:endParaRPr lang="pt-BR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Coordenadoria de Avaliação, </a:t>
                      </a:r>
                    </a:p>
                    <a:p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Indicadores e Risco</a:t>
                      </a:r>
                    </a:p>
                    <a:p>
                      <a:endParaRPr lang="pt-BR" sz="1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</a:tr>
              <a:tr h="848027"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Formulação de indicadores comuns para os objetivos do PDI.</a:t>
                      </a:r>
                    </a:p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1224927"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Estudo de </a:t>
                      </a:r>
                      <a: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indicadores de </a:t>
                      </a:r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acompanhamento do risco associado às diretrizes estratégicas e ao plano de ação do PDI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32829"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PDI 2021-25</a:t>
                      </a:r>
                    </a:p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Estruturação do processo para desenvolvimento</a:t>
                      </a:r>
                      <a:r>
                        <a:rPr lang="pt-BR" sz="1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 PDI</a:t>
                      </a:r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Coordenadoria de  Implementação 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de Planos Institucionais</a:t>
                      </a:r>
                    </a:p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71126"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PPI </a:t>
                      </a:r>
                    </a:p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Desenvolvimento de metodologia 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rPr>
                        <a:t>Coordenadoria de  Implementação 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rPr>
                        <a:t>de Planos Institucionais</a:t>
                      </a:r>
                    </a:p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61703">
                <a:tc>
                  <a:txBody>
                    <a:bodyPr/>
                    <a:lstStyle/>
                    <a:p>
                      <a:endParaRPr lang="pt-BR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t-BR" sz="12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implementação do processo e suas etapas</a:t>
                      </a:r>
                      <a:endParaRPr lang="pt-BR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BR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7815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Macro processos horizontais estratégicos </a:t>
                      </a:r>
                    </a:p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200" b="0" dirty="0" smtClean="0"/>
                        <a:t>1º</a:t>
                      </a:r>
                      <a:r>
                        <a:rPr lang="pt-BR" sz="1200" b="0" baseline="0" dirty="0" smtClean="0"/>
                        <a:t> m</a:t>
                      </a:r>
                      <a:r>
                        <a:rPr lang="pt-BR" sz="1200" b="0" dirty="0" smtClean="0"/>
                        <a:t>apeamento</a:t>
                      </a:r>
                      <a:endParaRPr lang="pt-BR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Coordenadorias </a:t>
                      </a: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de  Implementação 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</a:rPr>
                        <a:t>de Planos Institucionais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rPr>
                        <a:t>e </a:t>
                      </a: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rPr>
                        <a:t>de  Implementação </a:t>
                      </a:r>
                    </a:p>
                    <a:p>
                      <a:pPr algn="l">
                        <a:lnSpc>
                          <a:spcPct val="115000"/>
                        </a:lnSpc>
                      </a:pPr>
                      <a:r>
                        <a:rPr lang="pt-BR" sz="1200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+mn-cs"/>
                        </a:rPr>
                        <a:t>de Planos Institucionais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773995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1237</TotalTime>
  <Words>332</Words>
  <Application>Microsoft Office PowerPoint</Application>
  <PresentationFormat>Apresentação na tela (4:3)</PresentationFormat>
  <Paragraphs>77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Unifesp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Pedro Arantes</dc:creator>
  <cp:lastModifiedBy>UAB UNIFESP</cp:lastModifiedBy>
  <cp:revision>83</cp:revision>
  <cp:lastPrinted>2018-04-12T17:54:01Z</cp:lastPrinted>
  <dcterms:created xsi:type="dcterms:W3CDTF">2017-04-26T11:50:38Z</dcterms:created>
  <dcterms:modified xsi:type="dcterms:W3CDTF">2018-10-16T11:12:53Z</dcterms:modified>
</cp:coreProperties>
</file>