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80" r:id="rId4"/>
    <p:sldId id="263" r:id="rId5"/>
    <p:sldId id="262" r:id="rId6"/>
    <p:sldId id="270" r:id="rId7"/>
    <p:sldId id="274" r:id="rId8"/>
    <p:sldId id="260" r:id="rId9"/>
    <p:sldId id="271" r:id="rId10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8" d="100"/>
          <a:sy n="68" d="100"/>
        </p:scale>
        <p:origin x="616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3A63FE-4981-4CE3-8ACF-30AA91125D6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pt-BR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08E3CFA-69BA-41E1-9B9A-17240684752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pt-B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B4D9CC6-D5F1-4415-B3E7-ADBB6B6FE7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0E8108-FDDD-4996-916C-726A82EBF763}" type="datetimeFigureOut">
              <a:rPr lang="pt-BR" smtClean="0"/>
              <a:t>16/10/2018</a:t>
            </a:fld>
            <a:endParaRPr lang="pt-B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4D018F-B594-4D8E-977D-277C307FB4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5AA98B-C1E6-4DD8-901E-75FA19E206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A2F3C-CF2E-4AB4-91CE-2F032700B5A3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319212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ECE04C-3B52-4B1D-9ECE-5101A8BF99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pt-B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7969B64-334E-438C-A3B6-70E2551EC58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B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3F12F3-4341-4EBE-A3FB-A0960B6286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0E8108-FDDD-4996-916C-726A82EBF763}" type="datetimeFigureOut">
              <a:rPr lang="pt-BR" smtClean="0"/>
              <a:t>16/10/2018</a:t>
            </a:fld>
            <a:endParaRPr lang="pt-B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FF2AD5-1ECA-40F5-940E-774E848D01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7977962-9855-4475-A9BB-D863975790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A2F3C-CF2E-4AB4-91CE-2F032700B5A3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718351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DF07DBD-909B-4406-A3EF-0ABD1855C59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pt-B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D31FC6C-F526-466E-96C2-5903AA99094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B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BF958F-12E1-42D8-8F86-6968609BF5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0E8108-FDDD-4996-916C-726A82EBF763}" type="datetimeFigureOut">
              <a:rPr lang="pt-BR" smtClean="0"/>
              <a:t>16/10/2018</a:t>
            </a:fld>
            <a:endParaRPr lang="pt-B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8554337-551D-4BA6-B8C1-47865A0E4E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EDA09E-904A-41EB-8C70-E65A8E85DA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A2F3C-CF2E-4AB4-91CE-2F032700B5A3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5769381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ângulo 8"/>
          <p:cNvSpPr/>
          <p:nvPr/>
        </p:nvSpPr>
        <p:spPr>
          <a:xfrm>
            <a:off x="0" y="6356350"/>
            <a:ext cx="12192000" cy="491342"/>
          </a:xfrm>
          <a:prstGeom prst="rect">
            <a:avLst/>
          </a:prstGeom>
          <a:solidFill>
            <a:srgbClr val="215A3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rgbClr val="215A36"/>
              </a:solidFill>
            </a:endParaRPr>
          </a:p>
        </p:txBody>
      </p:sp>
      <p:sp>
        <p:nvSpPr>
          <p:cNvPr id="8" name="Retângulo 7"/>
          <p:cNvSpPr/>
          <p:nvPr/>
        </p:nvSpPr>
        <p:spPr>
          <a:xfrm>
            <a:off x="0" y="0"/>
            <a:ext cx="12192000" cy="115910"/>
          </a:xfrm>
          <a:prstGeom prst="rect">
            <a:avLst/>
          </a:prstGeom>
          <a:solidFill>
            <a:srgbClr val="215A3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2331075"/>
            <a:ext cx="9144000" cy="775325"/>
          </a:xfrm>
        </p:spPr>
        <p:txBody>
          <a:bodyPr anchor="b">
            <a:normAutofit/>
          </a:bodyPr>
          <a:lstStyle>
            <a:lvl1pPr algn="ctr">
              <a:defRPr sz="4000" b="1">
                <a:solidFill>
                  <a:srgbClr val="215A36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pt-BR"/>
              <a:t>Clique para editar o título mestre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4168705"/>
            <a:ext cx="9144000" cy="815419"/>
          </a:xfrm>
        </p:spPr>
        <p:txBody>
          <a:bodyPr/>
          <a:lstStyle>
            <a:lvl1pPr marL="0" indent="0" algn="ctr">
              <a:buNone/>
              <a:defRPr sz="2400" b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  <a:endParaRPr lang="pt-BR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fld id="{5A7B722C-CE05-4A38-A91C-D95FCCD7188E}" type="datetimeFigureOut">
              <a:rPr lang="pt-BR" smtClean="0"/>
              <a:t>10/10/2018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fld id="{DFDE5494-37F4-4499-888C-C109DB892BAD}" type="slidenum">
              <a:rPr lang="pt-BR" smtClean="0"/>
              <a:t>‹#›</a:t>
            </a:fld>
            <a:endParaRPr lang="pt-BR"/>
          </a:p>
        </p:txBody>
      </p:sp>
      <p:pic>
        <p:nvPicPr>
          <p:cNvPr id="10" name="Imagem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38700" y="456151"/>
            <a:ext cx="2514600" cy="1516618"/>
          </a:xfrm>
          <a:prstGeom prst="rect">
            <a:avLst/>
          </a:prstGeom>
        </p:spPr>
      </p:pic>
      <p:pic>
        <p:nvPicPr>
          <p:cNvPr id="12" name="Imagem 11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5675"/>
          <a:stretch/>
        </p:blipFill>
        <p:spPr>
          <a:xfrm>
            <a:off x="9639540" y="5525035"/>
            <a:ext cx="1714260" cy="3951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235347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tângulo 11"/>
          <p:cNvSpPr/>
          <p:nvPr/>
        </p:nvSpPr>
        <p:spPr>
          <a:xfrm>
            <a:off x="0" y="6356350"/>
            <a:ext cx="12192000" cy="491342"/>
          </a:xfrm>
          <a:prstGeom prst="rect">
            <a:avLst/>
          </a:prstGeom>
          <a:solidFill>
            <a:srgbClr val="215A3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rgbClr val="215A36"/>
              </a:solidFill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809750" y="21922"/>
            <a:ext cx="7877175" cy="1325563"/>
          </a:xfrm>
        </p:spPr>
        <p:txBody>
          <a:bodyPr>
            <a:normAutofit/>
          </a:bodyPr>
          <a:lstStyle>
            <a:lvl1pPr>
              <a:defRPr sz="2400" b="1">
                <a:solidFill>
                  <a:srgbClr val="215A36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pt-BR"/>
              <a:t>Clique para editar o título mestre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>
              <a:defRPr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>
              <a:defRPr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>
              <a:defRPr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>
              <a:defRPr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5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pt-BR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fld id="{5A7B722C-CE05-4A38-A91C-D95FCCD7188E}" type="datetimeFigureOut">
              <a:rPr lang="pt-BR" smtClean="0"/>
              <a:t>10/10/2018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fld id="{DFDE5494-37F4-4499-888C-C109DB892BAD}" type="slidenum">
              <a:rPr lang="pt-BR" smtClean="0"/>
              <a:t>‹#›</a:t>
            </a:fld>
            <a:endParaRPr lang="pt-BR"/>
          </a:p>
        </p:txBody>
      </p:sp>
      <p:pic>
        <p:nvPicPr>
          <p:cNvPr id="10" name="Imagem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5287" y="354817"/>
            <a:ext cx="1260003" cy="759939"/>
          </a:xfrm>
          <a:prstGeom prst="rect">
            <a:avLst/>
          </a:prstGeom>
        </p:spPr>
      </p:pic>
      <p:sp>
        <p:nvSpPr>
          <p:cNvPr id="11" name="Retângulo 10"/>
          <p:cNvSpPr/>
          <p:nvPr/>
        </p:nvSpPr>
        <p:spPr>
          <a:xfrm>
            <a:off x="0" y="1286812"/>
            <a:ext cx="12192000" cy="115910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13" name="Imagem 12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7192"/>
          <a:stretch/>
        </p:blipFill>
        <p:spPr>
          <a:xfrm>
            <a:off x="10253597" y="553790"/>
            <a:ext cx="1259023" cy="282138"/>
          </a:xfrm>
          <a:prstGeom prst="rect">
            <a:avLst/>
          </a:prstGeom>
        </p:spPr>
      </p:pic>
      <p:sp>
        <p:nvSpPr>
          <p:cNvPr id="14" name="Retângulo 13"/>
          <p:cNvSpPr/>
          <p:nvPr/>
        </p:nvSpPr>
        <p:spPr>
          <a:xfrm>
            <a:off x="0" y="0"/>
            <a:ext cx="12192000" cy="115910"/>
          </a:xfrm>
          <a:prstGeom prst="rect">
            <a:avLst/>
          </a:prstGeom>
          <a:solidFill>
            <a:srgbClr val="215A3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8377038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6"/>
          <p:cNvSpPr/>
          <p:nvPr/>
        </p:nvSpPr>
        <p:spPr>
          <a:xfrm>
            <a:off x="0" y="6356350"/>
            <a:ext cx="12192000" cy="491342"/>
          </a:xfrm>
          <a:prstGeom prst="rect">
            <a:avLst/>
          </a:prstGeom>
          <a:solidFill>
            <a:srgbClr val="215A3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>
            <a:normAutofit/>
          </a:bodyPr>
          <a:lstStyle>
            <a:lvl1pPr>
              <a:defRPr sz="4800">
                <a:solidFill>
                  <a:srgbClr val="215A36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pt-BR"/>
              <a:t>Clique para editar o título mestre</a:t>
            </a: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fld id="{5A7B722C-CE05-4A38-A91C-D95FCCD7188E}" type="datetimeFigureOut">
              <a:rPr lang="pt-BR" smtClean="0"/>
              <a:t>10/10/2018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fld id="{DFDE5494-37F4-4499-888C-C109DB892BAD}" type="slidenum">
              <a:rPr lang="pt-BR" smtClean="0"/>
              <a:t>‹#›</a:t>
            </a:fld>
            <a:endParaRPr lang="pt-BR"/>
          </a:p>
        </p:txBody>
      </p:sp>
      <p:sp>
        <p:nvSpPr>
          <p:cNvPr id="8" name="Título 1"/>
          <p:cNvSpPr txBox="1">
            <a:spLocks/>
          </p:cNvSpPr>
          <p:nvPr/>
        </p:nvSpPr>
        <p:spPr>
          <a:xfrm>
            <a:off x="1809750" y="21922"/>
            <a:ext cx="787717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400" b="1" kern="120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pt-BR" dirty="0">
                <a:solidFill>
                  <a:srgbClr val="215A3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Clique para editar o título mestre</a:t>
            </a:r>
          </a:p>
        </p:txBody>
      </p:sp>
      <p:sp>
        <p:nvSpPr>
          <p:cNvPr id="9" name="Retângulo 8"/>
          <p:cNvSpPr/>
          <p:nvPr/>
        </p:nvSpPr>
        <p:spPr>
          <a:xfrm>
            <a:off x="0" y="0"/>
            <a:ext cx="12192000" cy="115910"/>
          </a:xfrm>
          <a:prstGeom prst="rect">
            <a:avLst/>
          </a:prstGeom>
          <a:solidFill>
            <a:srgbClr val="215A3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10" name="Imagem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5287" y="354817"/>
            <a:ext cx="1260003" cy="759939"/>
          </a:xfrm>
          <a:prstGeom prst="rect">
            <a:avLst/>
          </a:prstGeom>
        </p:spPr>
      </p:pic>
      <p:sp>
        <p:nvSpPr>
          <p:cNvPr id="11" name="Retângulo 10"/>
          <p:cNvSpPr/>
          <p:nvPr/>
        </p:nvSpPr>
        <p:spPr>
          <a:xfrm>
            <a:off x="0" y="1286812"/>
            <a:ext cx="12192000" cy="115910"/>
          </a:xfrm>
          <a:prstGeom prst="rect">
            <a:avLst/>
          </a:prstGeom>
          <a:solidFill>
            <a:srgbClr val="215A3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13" name="Imagem 12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7192"/>
          <a:stretch/>
        </p:blipFill>
        <p:spPr>
          <a:xfrm>
            <a:off x="10253597" y="553790"/>
            <a:ext cx="1259023" cy="2821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787305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ângulo 7"/>
          <p:cNvSpPr/>
          <p:nvPr/>
        </p:nvSpPr>
        <p:spPr>
          <a:xfrm>
            <a:off x="0" y="6356350"/>
            <a:ext cx="12192000" cy="491342"/>
          </a:xfrm>
          <a:prstGeom prst="rect">
            <a:avLst/>
          </a:prstGeom>
          <a:solidFill>
            <a:srgbClr val="215A3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5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pt-BR" dirty="0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5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pt-BR" dirty="0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fld id="{5A7B722C-CE05-4A38-A91C-D95FCCD7188E}" type="datetimeFigureOut">
              <a:rPr lang="pt-BR" smtClean="0"/>
              <a:t>10/10/2018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fld id="{DFDE5494-37F4-4499-888C-C109DB892BAD}" type="slidenum">
              <a:rPr lang="pt-BR" smtClean="0"/>
              <a:t>‹#›</a:t>
            </a:fld>
            <a:endParaRPr lang="pt-BR"/>
          </a:p>
        </p:txBody>
      </p:sp>
      <p:sp>
        <p:nvSpPr>
          <p:cNvPr id="9" name="Título 1"/>
          <p:cNvSpPr>
            <a:spLocks noGrp="1"/>
          </p:cNvSpPr>
          <p:nvPr>
            <p:ph type="title"/>
          </p:nvPr>
        </p:nvSpPr>
        <p:spPr>
          <a:xfrm>
            <a:off x="1809750" y="21922"/>
            <a:ext cx="7877175" cy="1325563"/>
          </a:xfrm>
        </p:spPr>
        <p:txBody>
          <a:bodyPr>
            <a:normAutofit/>
          </a:bodyPr>
          <a:lstStyle>
            <a:lvl1pPr>
              <a:defRPr sz="2400" b="1">
                <a:solidFill>
                  <a:srgbClr val="215A36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pt-BR"/>
              <a:t>Clique para editar o título mestre</a:t>
            </a:r>
            <a:endParaRPr lang="pt-BR" dirty="0"/>
          </a:p>
        </p:txBody>
      </p:sp>
      <p:sp>
        <p:nvSpPr>
          <p:cNvPr id="10" name="Retângulo 9"/>
          <p:cNvSpPr/>
          <p:nvPr/>
        </p:nvSpPr>
        <p:spPr>
          <a:xfrm>
            <a:off x="0" y="0"/>
            <a:ext cx="12192000" cy="115910"/>
          </a:xfrm>
          <a:prstGeom prst="rect">
            <a:avLst/>
          </a:prstGeom>
          <a:solidFill>
            <a:srgbClr val="215A3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11" name="Imagem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5287" y="354817"/>
            <a:ext cx="1260003" cy="759939"/>
          </a:xfrm>
          <a:prstGeom prst="rect">
            <a:avLst/>
          </a:prstGeom>
        </p:spPr>
      </p:pic>
      <p:sp>
        <p:nvSpPr>
          <p:cNvPr id="12" name="Retângulo 11"/>
          <p:cNvSpPr/>
          <p:nvPr/>
        </p:nvSpPr>
        <p:spPr>
          <a:xfrm>
            <a:off x="0" y="1286812"/>
            <a:ext cx="12192000" cy="115910"/>
          </a:xfrm>
          <a:prstGeom prst="rect">
            <a:avLst/>
          </a:prstGeom>
          <a:solidFill>
            <a:srgbClr val="215A3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13" name="Imagem 12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7192"/>
          <a:stretch/>
        </p:blipFill>
        <p:spPr>
          <a:xfrm>
            <a:off x="10253597" y="553790"/>
            <a:ext cx="1259023" cy="2821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00245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7B722C-CE05-4A38-A91C-D95FCCD7188E}" type="datetimeFigureOut">
              <a:rPr lang="pt-BR" smtClean="0"/>
              <a:t>10/10/2018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E5494-37F4-4499-888C-C109DB892BAD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2930220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7B722C-CE05-4A38-A91C-D95FCCD7188E}" type="datetimeFigureOut">
              <a:rPr lang="pt-BR" smtClean="0"/>
              <a:t>10/10/2018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E5494-37F4-4499-888C-C109DB892BAD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1272600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7B722C-CE05-4A38-A91C-D95FCCD7188E}" type="datetimeFigureOut">
              <a:rPr lang="pt-BR" smtClean="0"/>
              <a:t>10/10/2018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E5494-37F4-4499-888C-C109DB892BAD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9005774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7B722C-CE05-4A38-A91C-D95FCCD7188E}" type="datetimeFigureOut">
              <a:rPr lang="pt-BR" smtClean="0"/>
              <a:t>10/10/2018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E5494-37F4-4499-888C-C109DB892BAD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439472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42726B-8E77-4C26-AC7D-4C8C223BF9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pt-B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02E775-A11E-4AE8-AE75-63279A07E7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B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19A5CF-8B49-4E9A-8F84-E23CD63CA2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0E8108-FDDD-4996-916C-726A82EBF763}" type="datetimeFigureOut">
              <a:rPr lang="pt-BR" smtClean="0"/>
              <a:t>16/10/2018</a:t>
            </a:fld>
            <a:endParaRPr lang="pt-B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2C33D1-B37D-420F-94FC-C172A92037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ED0FBDE-DAC6-44D5-9FF5-B5B0A9A4BC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A2F3C-CF2E-4AB4-91CE-2F032700B5A3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6171691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/>
              <a:t>Clique no ícone para adicionar uma imagem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7B722C-CE05-4A38-A91C-D95FCCD7188E}" type="datetimeFigureOut">
              <a:rPr lang="pt-BR" smtClean="0"/>
              <a:t>10/10/2018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E5494-37F4-4499-888C-C109DB892BAD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9436408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7B722C-CE05-4A38-A91C-D95FCCD7188E}" type="datetimeFigureOut">
              <a:rPr lang="pt-BR" smtClean="0"/>
              <a:t>10/10/2018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E5494-37F4-4499-888C-C109DB892BAD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4269609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7B722C-CE05-4A38-A91C-D95FCCD7188E}" type="datetimeFigureOut">
              <a:rPr lang="pt-BR" smtClean="0"/>
              <a:t>10/10/2018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E5494-37F4-4499-888C-C109DB892BAD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620529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CF71FE-7401-493E-A763-FC34EAF525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pt-B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26B3028-D1E3-426B-B30C-7413AA4FAB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8F13E9-EAAE-4BF3-B82B-4DC83E8695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0E8108-FDDD-4996-916C-726A82EBF763}" type="datetimeFigureOut">
              <a:rPr lang="pt-BR" smtClean="0"/>
              <a:t>16/10/2018</a:t>
            </a:fld>
            <a:endParaRPr lang="pt-B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452EAA-8F85-400A-834D-D10B39A55B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C63A2EB-6939-493C-A9BF-17471AC2C5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A2F3C-CF2E-4AB4-91CE-2F032700B5A3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862976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0FC93F-DA32-4A62-83BC-2A33ABC133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pt-B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9F31BE-22B5-4EC4-836F-0E5750505EE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BR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4F7B813-7F6A-4E13-85F6-97C6CB65217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BR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C06E2D6-32DB-4365-8C67-095340A25F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0E8108-FDDD-4996-916C-726A82EBF763}" type="datetimeFigureOut">
              <a:rPr lang="pt-BR" smtClean="0"/>
              <a:t>16/10/2018</a:t>
            </a:fld>
            <a:endParaRPr lang="pt-B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EF181A4-315A-467B-92E5-77DC428F44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FB8FD80-51B1-4D35-B0E6-2D5C2E1839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A2F3C-CF2E-4AB4-91CE-2F032700B5A3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50748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715D7A-E987-47C1-8DDD-30F3BA0011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pt-B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B8BDDD9-82FB-4A51-A6A3-3DDE36FF46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C0A7C67-B5AA-4F6A-9A9F-77524D16EDD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BR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C3D249D-D5FA-47C6-96DB-9B185BA807D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FEB551B-09A8-499C-8C2B-B69CC0F8B11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BR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9A8E701-ABE5-41A9-BED9-03C8E61573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0E8108-FDDD-4996-916C-726A82EBF763}" type="datetimeFigureOut">
              <a:rPr lang="pt-BR" smtClean="0"/>
              <a:t>16/10/2018</a:t>
            </a:fld>
            <a:endParaRPr lang="pt-BR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B72CD4E-1E0C-437D-A5AF-9AB0CD1F70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1106D8A-4E41-4792-86FD-77FB4703A7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A2F3C-CF2E-4AB4-91CE-2F032700B5A3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06826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BB891F-1BCD-4600-8C66-0BB228AFAE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pt-BR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ED41949-0556-4517-B2C2-1383FF9FDA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0E8108-FDDD-4996-916C-726A82EBF763}" type="datetimeFigureOut">
              <a:rPr lang="pt-BR" smtClean="0"/>
              <a:t>16/10/2018</a:t>
            </a:fld>
            <a:endParaRPr lang="pt-BR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FD5E4E2-BE30-4655-AD90-D63B51D0E8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0A72C04-ED4F-4620-87C2-A202A96E89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A2F3C-CF2E-4AB4-91CE-2F032700B5A3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681376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03A84FB-103F-4D87-9ABB-C69DDAC388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0E8108-FDDD-4996-916C-726A82EBF763}" type="datetimeFigureOut">
              <a:rPr lang="pt-BR" smtClean="0"/>
              <a:t>16/10/2018</a:t>
            </a:fld>
            <a:endParaRPr lang="pt-BR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AFF057C-5CD8-4B27-921C-7328F11839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94F450B-E90D-4A94-A1B3-426D1CFF92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A2F3C-CF2E-4AB4-91CE-2F032700B5A3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164987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B7804C-2D63-45D4-876B-3B03546CFB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pt-B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2B18AE-CE1F-4BD9-AEF6-4E2CD2F2D3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B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FE29929-ADAD-44F8-AF50-E02F2689619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6D4AAF8-1613-48E1-B38F-8547540967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0E8108-FDDD-4996-916C-726A82EBF763}" type="datetimeFigureOut">
              <a:rPr lang="pt-BR" smtClean="0"/>
              <a:t>16/10/2018</a:t>
            </a:fld>
            <a:endParaRPr lang="pt-B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C719B83-C3FC-42DF-9C96-A3F36AE478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F945295-5463-4F53-962E-09D20B9A47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A2F3C-CF2E-4AB4-91CE-2F032700B5A3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146049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8571FF-6362-4A7B-9FDE-B75EF8F698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pt-BR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512ACE6-3190-4367-ADD2-AA204695BCC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1E5FF00-B0D9-4AB4-9E9D-697E6DB7499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EE427C8-FD9B-486B-A477-EB3481C640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0E8108-FDDD-4996-916C-726A82EBF763}" type="datetimeFigureOut">
              <a:rPr lang="pt-BR" smtClean="0"/>
              <a:t>16/10/2018</a:t>
            </a:fld>
            <a:endParaRPr lang="pt-B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ADD913C-9F5F-4A83-8AB0-BB40B0B963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81FB9D2-5909-4B42-BFA5-17E7BF74C6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A2F3C-CF2E-4AB4-91CE-2F032700B5A3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743229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A6A62F8-02FC-42BD-9FA8-1F52C959DF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pt-B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EC2991D-CAAE-470C-BB90-BD388B28F2A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B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604CA4-2091-469F-9591-4833593CA89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0E8108-FDDD-4996-916C-726A82EBF763}" type="datetimeFigureOut">
              <a:rPr lang="pt-BR" smtClean="0"/>
              <a:t>16/10/2018</a:t>
            </a:fld>
            <a:endParaRPr lang="pt-B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58F564-9E26-45C7-B763-E87F410F670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F5633B-5B02-4899-9229-5EFC640FD94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1A2F3C-CF2E-4AB4-91CE-2F032700B5A3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248293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7B722C-CE05-4A38-A91C-D95FCCD7188E}" type="datetimeFigureOut">
              <a:rPr lang="pt-BR" smtClean="0"/>
              <a:t>10/10/2018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DE5494-37F4-4499-888C-C109DB892BAD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933385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7F0183-3D24-4398-90C3-58A9939684B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5A71B97-C1F2-4DD5-B840-1AB063D0F40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687416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3245475"/>
            <a:ext cx="9144000" cy="775325"/>
          </a:xfrm>
        </p:spPr>
        <p:txBody>
          <a:bodyPr>
            <a:normAutofit fontScale="90000"/>
          </a:bodyPr>
          <a:lstStyle/>
          <a:p>
            <a:r>
              <a:rPr lang="pt-BR" b="1" dirty="0"/>
              <a:t>PRO – REITORIA DE ADMINISTRAÇÃO</a:t>
            </a:r>
            <a:br>
              <a:rPr lang="pt-BR" b="1" dirty="0"/>
            </a:br>
            <a:r>
              <a:rPr lang="pt-BR" b="1" dirty="0"/>
              <a:t>CENTRO DE CUSTOS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r"/>
            <a:r>
              <a:rPr lang="pt-BR" b="1" dirty="0"/>
              <a:t>Out/2018</a:t>
            </a:r>
          </a:p>
          <a:p>
            <a:endParaRPr lang="pt-BR" sz="4800" dirty="0"/>
          </a:p>
        </p:txBody>
      </p:sp>
    </p:spTree>
    <p:extLst>
      <p:ext uri="{BB962C8B-B14F-4D97-AF65-F5344CB8AC3E}">
        <p14:creationId xmlns:p14="http://schemas.microsoft.com/office/powerpoint/2010/main" val="25077764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2800" dirty="0"/>
              <a:t>Pressupostos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1272619"/>
            <a:ext cx="10515600" cy="4904344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pt-BR" dirty="0"/>
          </a:p>
          <a:p>
            <a:r>
              <a:rPr lang="pt-BR" dirty="0"/>
              <a:t>Necessidade de adequação – centro de custos não se atualizou com a expansão e não atende , já a bastante tempo, a estrutura</a:t>
            </a:r>
          </a:p>
          <a:p>
            <a:endParaRPr lang="pt-BR" dirty="0"/>
          </a:p>
          <a:p>
            <a:r>
              <a:rPr lang="pt-BR" dirty="0"/>
              <a:t>Normativos STN sobre custos e procedimentos contábeis – </a:t>
            </a:r>
          </a:p>
          <a:p>
            <a:endParaRPr lang="pt-BR" dirty="0"/>
          </a:p>
          <a:p>
            <a:r>
              <a:rPr lang="pt-BR" dirty="0"/>
              <a:t>Sistemas integrados da Administração Federal –</a:t>
            </a:r>
          </a:p>
          <a:p>
            <a:endParaRPr lang="pt-BR" dirty="0"/>
          </a:p>
          <a:p>
            <a:r>
              <a:rPr lang="pt-BR" dirty="0"/>
              <a:t>SIORG </a:t>
            </a:r>
          </a:p>
        </p:txBody>
      </p:sp>
    </p:spTree>
    <p:extLst>
      <p:ext uri="{BB962C8B-B14F-4D97-AF65-F5344CB8AC3E}">
        <p14:creationId xmlns:p14="http://schemas.microsoft.com/office/powerpoint/2010/main" val="1972518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Projeto e critérios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6F92A9-2BA8-47CF-9332-0C3CBFE82B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23447"/>
            <a:ext cx="10515600" cy="4753516"/>
          </a:xfrm>
        </p:spPr>
        <p:txBody>
          <a:bodyPr/>
          <a:lstStyle/>
          <a:p>
            <a:pPr algn="ctr"/>
            <a:endParaRPr lang="pt-BR" dirty="0"/>
          </a:p>
          <a:p>
            <a:pPr algn="ctr"/>
            <a:r>
              <a:rPr lang="pt-BR" dirty="0"/>
              <a:t>Atendendo normativos federais e SIORG – a partir da lotação</a:t>
            </a:r>
          </a:p>
          <a:p>
            <a:pPr algn="ctr"/>
            <a:r>
              <a:rPr lang="pt-BR" dirty="0"/>
              <a:t>Regimento da Unifesp, Funções comissionadas e gratificadas</a:t>
            </a:r>
          </a:p>
          <a:p>
            <a:pPr algn="ctr"/>
            <a:r>
              <a:rPr lang="pt-BR" dirty="0"/>
              <a:t>Unifesp tinha 1858 e fica com 558 diferentes CC</a:t>
            </a:r>
          </a:p>
          <a:p>
            <a:pPr algn="ctr"/>
            <a:r>
              <a:rPr lang="pt-BR" dirty="0"/>
              <a:t>Criação de CC apenas mediante portaria, ou regimento, ou instrumento equivalente</a:t>
            </a:r>
          </a:p>
          <a:p>
            <a:pPr algn="ctr"/>
            <a:r>
              <a:rPr lang="pt-BR" dirty="0"/>
              <a:t>Gestão dos CC e  SIORG – PROADM</a:t>
            </a:r>
          </a:p>
          <a:p>
            <a:pPr algn="ctr"/>
            <a:r>
              <a:rPr lang="pt-BR" dirty="0"/>
              <a:t>Localizador – segundo conjunto de números</a:t>
            </a:r>
          </a:p>
          <a:p>
            <a:endParaRPr lang="pt-BR" dirty="0"/>
          </a:p>
          <a:p>
            <a:endParaRPr lang="pt-BR" dirty="0"/>
          </a:p>
          <a:p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452329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Processo de Implantação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CB081AE5-A4C4-4CBB-AD8D-495554E53E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89435"/>
            <a:ext cx="10515600" cy="4687528"/>
          </a:xfrm>
        </p:spPr>
        <p:txBody>
          <a:bodyPr/>
          <a:lstStyle/>
          <a:p>
            <a:pPr algn="ctr"/>
            <a:endParaRPr lang="pt-BR" dirty="0"/>
          </a:p>
          <a:p>
            <a:pPr algn="ctr"/>
            <a:r>
              <a:rPr lang="pt-BR" dirty="0"/>
              <a:t>Primeiro conjunto de número – CC propriamente dito</a:t>
            </a:r>
          </a:p>
          <a:p>
            <a:pPr algn="ctr"/>
            <a:r>
              <a:rPr lang="pt-BR" dirty="0"/>
              <a:t>SIORG já se encontra alterado / configurado</a:t>
            </a:r>
          </a:p>
          <a:p>
            <a:pPr algn="ctr"/>
            <a:r>
              <a:rPr lang="pt-BR" dirty="0"/>
              <a:t>Implantação em fases – Inventário – 01 a 31/10</a:t>
            </a:r>
          </a:p>
          <a:p>
            <a:pPr algn="ctr"/>
            <a:r>
              <a:rPr lang="pt-BR" dirty="0"/>
              <a:t> publicação de novos CC – 17/10</a:t>
            </a:r>
          </a:p>
          <a:p>
            <a:pPr algn="ctr"/>
            <a:r>
              <a:rPr lang="pt-BR" dirty="0"/>
              <a:t>Validação das lotações – “inventário de pessoal” – 17/10 a 31/10</a:t>
            </a:r>
          </a:p>
          <a:p>
            <a:pPr algn="ctr"/>
            <a:r>
              <a:rPr lang="pt-BR" dirty="0"/>
              <a:t>Migração dos sistemas administrativos – a partir de 01/11</a:t>
            </a:r>
          </a:p>
          <a:p>
            <a:pPr algn="ctr"/>
            <a:r>
              <a:rPr lang="pt-BR" dirty="0"/>
              <a:t>Implantação </a:t>
            </a:r>
            <a:r>
              <a:rPr lang="pt-BR"/>
              <a:t>do Localizador a partir de 2019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9706843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			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r>
              <a:rPr lang="pt-BR" dirty="0"/>
              <a:t>Modelagem: (de 7 para 13 dígitos)</a:t>
            </a:r>
          </a:p>
          <a:p>
            <a:endParaRPr lang="pt-BR" dirty="0"/>
          </a:p>
          <a:p>
            <a:pPr marL="0" indent="0">
              <a:buNone/>
            </a:pPr>
            <a:r>
              <a:rPr lang="pt-BR" dirty="0"/>
              <a:t>	Xx.xx.xxx.xxx.xxx  </a:t>
            </a:r>
          </a:p>
          <a:p>
            <a:endParaRPr lang="pt-BR" dirty="0"/>
          </a:p>
          <a:p>
            <a:r>
              <a:rPr lang="pt-BR" dirty="0"/>
              <a:t>Localizador – 9 dígitos</a:t>
            </a:r>
          </a:p>
          <a:p>
            <a:pPr marL="0" indent="0">
              <a:buNone/>
            </a:pPr>
            <a:endParaRPr lang="pt-BR" dirty="0"/>
          </a:p>
          <a:p>
            <a:pPr marL="0" indent="0">
              <a:buNone/>
            </a:pPr>
            <a:r>
              <a:rPr lang="pt-BR" dirty="0"/>
              <a:t>xxx.xxx.xxx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8406125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			Exemplo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03.01.009.000.000 – Departamento de Políticas Públicas e Saúde Coletiva – Instituto Saúde e Sociedade – Campus Baixada Santista</a:t>
            </a:r>
          </a:p>
          <a:p>
            <a:endParaRPr lang="pt-BR" dirty="0"/>
          </a:p>
          <a:p>
            <a:r>
              <a:rPr lang="pt-BR" dirty="0"/>
              <a:t>Quando houver localizador poderá estar atrelado a vários locais:</a:t>
            </a:r>
          </a:p>
          <a:p>
            <a:endParaRPr lang="pt-BR" dirty="0"/>
          </a:p>
          <a:p>
            <a:r>
              <a:rPr lang="pt-BR" dirty="0"/>
              <a:t>03.01.009.000.000 – laboratório</a:t>
            </a:r>
          </a:p>
          <a:p>
            <a:r>
              <a:rPr lang="pt-BR" dirty="0"/>
              <a:t>03.01.009.000.000 – ambulatório</a:t>
            </a:r>
          </a:p>
          <a:p>
            <a:r>
              <a:rPr lang="pt-BR" dirty="0"/>
              <a:t>03.01.009.000.000 – sala de professores</a:t>
            </a:r>
          </a:p>
          <a:p>
            <a:pPr lvl="7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5556197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pt-BR" dirty="0"/>
              <a:t>		</a:t>
            </a:r>
            <a:r>
              <a:rPr lang="pt-BR" sz="2800" dirty="0"/>
              <a:t>Perpectivas</a:t>
            </a:r>
            <a:endParaRPr lang="pt-BR" dirty="0"/>
          </a:p>
        </p:txBody>
      </p:sp>
      <p:sp>
        <p:nvSpPr>
          <p:cNvPr id="5" name="Retângulo 4"/>
          <p:cNvSpPr/>
          <p:nvPr/>
        </p:nvSpPr>
        <p:spPr>
          <a:xfrm>
            <a:off x="593124" y="1690687"/>
            <a:ext cx="9753600" cy="20282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pt-BR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Adequação das estruturas existentes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pt-BR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Adequação ao modelo do governo federal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pt-BR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Apuração real horizontal e vertical do custo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pt-BR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B9943C8-61B3-4BBC-80C5-6236B423FC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9109" y="1480008"/>
            <a:ext cx="11174691" cy="4696955"/>
          </a:xfrm>
        </p:spPr>
        <p:txBody>
          <a:bodyPr/>
          <a:lstStyle/>
          <a:p>
            <a:endParaRPr lang="pt-BR" dirty="0"/>
          </a:p>
          <a:p>
            <a:endParaRPr lang="pt-BR" dirty="0"/>
          </a:p>
          <a:p>
            <a:endParaRPr lang="pt-BR" dirty="0"/>
          </a:p>
          <a:p>
            <a:endParaRPr lang="pt-BR" dirty="0"/>
          </a:p>
          <a:p>
            <a:r>
              <a:rPr lang="pt-BR" dirty="0"/>
              <a:t>Uniformização e padronização</a:t>
            </a:r>
          </a:p>
          <a:p>
            <a:r>
              <a:rPr lang="pt-BR" dirty="0"/>
              <a:t>Correta aplicação dos procedimentos contábeis incluindo ai patrimônio e estoques. </a:t>
            </a:r>
          </a:p>
          <a:p>
            <a:r>
              <a:rPr lang="pt-BR" dirty="0"/>
              <a:t>Atendimento de determinação do TCU sobre depreciação</a:t>
            </a:r>
          </a:p>
        </p:txBody>
      </p:sp>
    </p:spTree>
    <p:extLst>
      <p:ext uri="{BB962C8B-B14F-4D97-AF65-F5344CB8AC3E}">
        <p14:creationId xmlns:p14="http://schemas.microsoft.com/office/powerpoint/2010/main" val="444001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4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ema4" id="{F5FA29D2-1BE2-47F7-951B-41543C3ED095}" vid="{247893F7-3E99-43FB-A3E3-D89E79FFAE3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253</Words>
  <Application>Microsoft Office PowerPoint</Application>
  <PresentationFormat>Widescreen</PresentationFormat>
  <Paragraphs>57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Tema4</vt:lpstr>
      <vt:lpstr>PowerPoint Presentation</vt:lpstr>
      <vt:lpstr>PRO – REITORIA DE ADMINISTRAÇÃO CENTRO DE CUSTOS</vt:lpstr>
      <vt:lpstr>Pressupostos</vt:lpstr>
      <vt:lpstr>Projeto e critérios</vt:lpstr>
      <vt:lpstr>Processo de Implantação</vt:lpstr>
      <vt:lpstr>   </vt:lpstr>
      <vt:lpstr>   Exemplo</vt:lpstr>
      <vt:lpstr>  Perpectivas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Tânia Mara Francisco</dc:creator>
  <cp:lastModifiedBy>Tânia Mara Francisco</cp:lastModifiedBy>
  <cp:revision>2</cp:revision>
  <dcterms:created xsi:type="dcterms:W3CDTF">2018-10-16T12:19:52Z</dcterms:created>
  <dcterms:modified xsi:type="dcterms:W3CDTF">2018-10-16T12:22:27Z</dcterms:modified>
</cp:coreProperties>
</file>