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80" r:id="rId4"/>
    <p:sldId id="263" r:id="rId5"/>
    <p:sldId id="262" r:id="rId6"/>
    <p:sldId id="270" r:id="rId7"/>
    <p:sldId id="274" r:id="rId8"/>
    <p:sldId id="260" r:id="rId9"/>
    <p:sldId id="271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A63FE-4981-4CE3-8ACF-30AA91125D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8E3CFA-69BA-41E1-9B9A-1724068475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4D9CC6-D5F1-4415-B3E7-ADBB6B6FE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E8108-FDDD-4996-916C-726A82EBF763}" type="datetimeFigureOut">
              <a:rPr lang="pt-BR" smtClean="0"/>
              <a:t>16/10/2018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D018F-B594-4D8E-977D-277C307FB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5AA98B-C1E6-4DD8-901E-75FA19E20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2F3C-CF2E-4AB4-91CE-2F032700B5A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1921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CE04C-3B52-4B1D-9ECE-5101A8BF9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969B64-334E-438C-A3B6-70E2551EC5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3F12F3-4341-4EBE-A3FB-A0960B628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E8108-FDDD-4996-916C-726A82EBF763}" type="datetimeFigureOut">
              <a:rPr lang="pt-BR" smtClean="0"/>
              <a:t>16/10/2018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FF2AD5-1ECA-40F5-940E-774E848D0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77962-9855-4475-A9BB-D86397579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2F3C-CF2E-4AB4-91CE-2F032700B5A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835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F07DBD-909B-4406-A3EF-0ABD1855C5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31FC6C-F526-466E-96C2-5903AA9909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BF958F-12E1-42D8-8F86-6968609BF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E8108-FDDD-4996-916C-726A82EBF763}" type="datetimeFigureOut">
              <a:rPr lang="pt-BR" smtClean="0"/>
              <a:t>16/10/2018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54337-551D-4BA6-B8C1-47865A0E4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EDA09E-904A-41EB-8C70-E65A8E85D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2F3C-CF2E-4AB4-91CE-2F032700B5A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7693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6356350"/>
            <a:ext cx="12192000" cy="491342"/>
          </a:xfrm>
          <a:prstGeom prst="rect">
            <a:avLst/>
          </a:prstGeom>
          <a:solidFill>
            <a:srgbClr val="215A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215A36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0" y="0"/>
            <a:ext cx="12192000" cy="115910"/>
          </a:xfrm>
          <a:prstGeom prst="rect">
            <a:avLst/>
          </a:prstGeom>
          <a:solidFill>
            <a:srgbClr val="215A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331075"/>
            <a:ext cx="9144000" cy="775325"/>
          </a:xfrm>
        </p:spPr>
        <p:txBody>
          <a:bodyPr anchor="b">
            <a:normAutofit/>
          </a:bodyPr>
          <a:lstStyle>
            <a:lvl1pPr algn="ctr">
              <a:defRPr sz="4000" b="1">
                <a:solidFill>
                  <a:srgbClr val="215A3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168705"/>
            <a:ext cx="9144000" cy="8154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5A7B722C-CE05-4A38-A91C-D95FCCD7188E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FDE5494-37F4-4499-888C-C109DB892BAD}" type="slidenum">
              <a:rPr lang="pt-BR" smtClean="0"/>
              <a:t>‹#›</a:t>
            </a:fld>
            <a:endParaRPr lang="pt-BR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700" y="456151"/>
            <a:ext cx="2514600" cy="1516618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675"/>
          <a:stretch/>
        </p:blipFill>
        <p:spPr>
          <a:xfrm>
            <a:off x="9639540" y="5525035"/>
            <a:ext cx="1714260" cy="39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353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6356350"/>
            <a:ext cx="12192000" cy="491342"/>
          </a:xfrm>
          <a:prstGeom prst="rect">
            <a:avLst/>
          </a:prstGeom>
          <a:solidFill>
            <a:srgbClr val="215A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215A36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9750" y="21922"/>
            <a:ext cx="7877175" cy="1325563"/>
          </a:xfrm>
        </p:spPr>
        <p:txBody>
          <a:bodyPr>
            <a:normAutofit/>
          </a:bodyPr>
          <a:lstStyle>
            <a:lvl1pPr>
              <a:defRPr sz="2400" b="1">
                <a:solidFill>
                  <a:srgbClr val="215A3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5A7B722C-CE05-4A38-A91C-D95FCCD7188E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FDE5494-37F4-4499-888C-C109DB892BAD}" type="slidenum">
              <a:rPr lang="pt-BR" smtClean="0"/>
              <a:t>‹#›</a:t>
            </a:fld>
            <a:endParaRPr lang="pt-BR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287" y="354817"/>
            <a:ext cx="1260003" cy="759939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0" y="1286812"/>
            <a:ext cx="12192000" cy="1159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192"/>
          <a:stretch/>
        </p:blipFill>
        <p:spPr>
          <a:xfrm>
            <a:off x="10253597" y="553790"/>
            <a:ext cx="1259023" cy="282138"/>
          </a:xfrm>
          <a:prstGeom prst="rect">
            <a:avLst/>
          </a:prstGeom>
        </p:spPr>
      </p:pic>
      <p:sp>
        <p:nvSpPr>
          <p:cNvPr id="14" name="Retângulo 13"/>
          <p:cNvSpPr/>
          <p:nvPr/>
        </p:nvSpPr>
        <p:spPr>
          <a:xfrm>
            <a:off x="0" y="0"/>
            <a:ext cx="12192000" cy="115910"/>
          </a:xfrm>
          <a:prstGeom prst="rect">
            <a:avLst/>
          </a:prstGeom>
          <a:solidFill>
            <a:srgbClr val="215A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37703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6356350"/>
            <a:ext cx="12192000" cy="491342"/>
          </a:xfrm>
          <a:prstGeom prst="rect">
            <a:avLst/>
          </a:prstGeom>
          <a:solidFill>
            <a:srgbClr val="215A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>
                <a:solidFill>
                  <a:srgbClr val="215A3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5A7B722C-CE05-4A38-A91C-D95FCCD7188E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FDE5494-37F4-4499-888C-C109DB892BAD}" type="slidenum">
              <a:rPr lang="pt-BR" smtClean="0"/>
              <a:t>‹#›</a:t>
            </a:fld>
            <a:endParaRPr lang="pt-BR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1809750" y="21922"/>
            <a:ext cx="787717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pt-BR" dirty="0">
                <a:solidFill>
                  <a:srgbClr val="215A3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Clique para editar o título mestre</a:t>
            </a:r>
          </a:p>
        </p:txBody>
      </p:sp>
      <p:sp>
        <p:nvSpPr>
          <p:cNvPr id="9" name="Retângulo 8"/>
          <p:cNvSpPr/>
          <p:nvPr/>
        </p:nvSpPr>
        <p:spPr>
          <a:xfrm>
            <a:off x="0" y="0"/>
            <a:ext cx="12192000" cy="115910"/>
          </a:xfrm>
          <a:prstGeom prst="rect">
            <a:avLst/>
          </a:prstGeom>
          <a:solidFill>
            <a:srgbClr val="215A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287" y="354817"/>
            <a:ext cx="1260003" cy="759939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0" y="1286812"/>
            <a:ext cx="12192000" cy="115910"/>
          </a:xfrm>
          <a:prstGeom prst="rect">
            <a:avLst/>
          </a:prstGeom>
          <a:solidFill>
            <a:srgbClr val="215A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192"/>
          <a:stretch/>
        </p:blipFill>
        <p:spPr>
          <a:xfrm>
            <a:off x="10253597" y="553790"/>
            <a:ext cx="1259023" cy="282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873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6356350"/>
            <a:ext cx="12192000" cy="491342"/>
          </a:xfrm>
          <a:prstGeom prst="rect">
            <a:avLst/>
          </a:prstGeom>
          <a:solidFill>
            <a:srgbClr val="215A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5A7B722C-CE05-4A38-A91C-D95FCCD7188E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FDE5494-37F4-4499-888C-C109DB892BAD}" type="slidenum">
              <a:rPr lang="pt-BR" smtClean="0"/>
              <a:t>‹#›</a:t>
            </a:fld>
            <a:endParaRPr lang="pt-BR"/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809750" y="21922"/>
            <a:ext cx="7877175" cy="1325563"/>
          </a:xfrm>
        </p:spPr>
        <p:txBody>
          <a:bodyPr>
            <a:normAutofit/>
          </a:bodyPr>
          <a:lstStyle>
            <a:lvl1pPr>
              <a:defRPr sz="2400" b="1">
                <a:solidFill>
                  <a:srgbClr val="215A3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0" y="0"/>
            <a:ext cx="12192000" cy="115910"/>
          </a:xfrm>
          <a:prstGeom prst="rect">
            <a:avLst/>
          </a:prstGeom>
          <a:solidFill>
            <a:srgbClr val="215A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287" y="354817"/>
            <a:ext cx="1260003" cy="759939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0" y="1286812"/>
            <a:ext cx="12192000" cy="115910"/>
          </a:xfrm>
          <a:prstGeom prst="rect">
            <a:avLst/>
          </a:prstGeom>
          <a:solidFill>
            <a:srgbClr val="215A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192"/>
          <a:stretch/>
        </p:blipFill>
        <p:spPr>
          <a:xfrm>
            <a:off x="10253597" y="553790"/>
            <a:ext cx="1259023" cy="282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024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722C-CE05-4A38-A91C-D95FCCD7188E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E5494-37F4-4499-888C-C109DB892BA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93022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722C-CE05-4A38-A91C-D95FCCD7188E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E5494-37F4-4499-888C-C109DB892BA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27260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722C-CE05-4A38-A91C-D95FCCD7188E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E5494-37F4-4499-888C-C109DB892BA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00577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722C-CE05-4A38-A91C-D95FCCD7188E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E5494-37F4-4499-888C-C109DB892BA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3947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726B-8E77-4C26-AC7D-4C8C223BF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2E775-A11E-4AE8-AE75-63279A07E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19A5CF-8B49-4E9A-8F84-E23CD63CA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E8108-FDDD-4996-916C-726A82EBF763}" type="datetimeFigureOut">
              <a:rPr lang="pt-BR" smtClean="0"/>
              <a:t>16/10/2018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2C33D1-B37D-420F-94FC-C172A9203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D0FBDE-DAC6-44D5-9FF5-B5B0A9A4B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2F3C-CF2E-4AB4-91CE-2F032700B5A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17169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722C-CE05-4A38-A91C-D95FCCD7188E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E5494-37F4-4499-888C-C109DB892BA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43640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722C-CE05-4A38-A91C-D95FCCD7188E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E5494-37F4-4499-888C-C109DB892BA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26960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722C-CE05-4A38-A91C-D95FCCD7188E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E5494-37F4-4499-888C-C109DB892BA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2052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F71FE-7401-493E-A763-FC34EAF52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6B3028-D1E3-426B-B30C-7413AA4FAB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F13E9-EAAE-4BF3-B82B-4DC83E869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E8108-FDDD-4996-916C-726A82EBF763}" type="datetimeFigureOut">
              <a:rPr lang="pt-BR" smtClean="0"/>
              <a:t>16/10/2018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52EAA-8F85-400A-834D-D10B39A55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3A2EB-6939-493C-A9BF-17471AC2C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2F3C-CF2E-4AB4-91CE-2F032700B5A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629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FC93F-DA32-4A62-83BC-2A33ABC13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F31BE-22B5-4EC4-836F-0E5750505E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F7B813-7F6A-4E13-85F6-97C6CB6521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06E2D6-32DB-4365-8C67-095340A25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E8108-FDDD-4996-916C-726A82EBF763}" type="datetimeFigureOut">
              <a:rPr lang="pt-BR" smtClean="0"/>
              <a:t>16/10/2018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F181A4-315A-467B-92E5-77DC428F4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B8FD80-51B1-4D35-B0E6-2D5C2E183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2F3C-CF2E-4AB4-91CE-2F032700B5A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074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15D7A-E987-47C1-8DDD-30F3BA001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8BDDD9-82FB-4A51-A6A3-3DDE36FF46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0A7C67-B5AA-4F6A-9A9F-77524D16ED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3D249D-D5FA-47C6-96DB-9B185BA807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EB551B-09A8-499C-8C2B-B69CC0F8B1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A8E701-ABE5-41A9-BED9-03C8E6157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E8108-FDDD-4996-916C-726A82EBF763}" type="datetimeFigureOut">
              <a:rPr lang="pt-BR" smtClean="0"/>
              <a:t>16/10/2018</a:t>
            </a:fld>
            <a:endParaRPr lang="pt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72CD4E-1E0C-437D-A5AF-9AB0CD1F7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106D8A-4E41-4792-86FD-77FB4703A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2F3C-CF2E-4AB4-91CE-2F032700B5A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682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B891F-1BCD-4600-8C66-0BB228AFA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D41949-0556-4517-B2C2-1383FF9FD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E8108-FDDD-4996-916C-726A82EBF763}" type="datetimeFigureOut">
              <a:rPr lang="pt-BR" smtClean="0"/>
              <a:t>16/10/2018</a:t>
            </a:fld>
            <a:endParaRPr lang="pt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D5E4E2-BE30-4655-AD90-D63B51D0E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A72C04-ED4F-4620-87C2-A202A96E8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2F3C-CF2E-4AB4-91CE-2F032700B5A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8137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3A84FB-103F-4D87-9ABB-C69DDAC38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E8108-FDDD-4996-916C-726A82EBF763}" type="datetimeFigureOut">
              <a:rPr lang="pt-BR" smtClean="0"/>
              <a:t>16/10/2018</a:t>
            </a:fld>
            <a:endParaRPr lang="pt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FF057C-5CD8-4B27-921C-7328F1183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4F450B-E90D-4A94-A1B3-426D1CFF9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2F3C-CF2E-4AB4-91CE-2F032700B5A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6498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7804C-2D63-45D4-876B-3B03546CF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B18AE-CE1F-4BD9-AEF6-4E2CD2F2D3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E29929-ADAD-44F8-AF50-E02F268961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D4AAF8-1613-48E1-B38F-854754096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E8108-FDDD-4996-916C-726A82EBF763}" type="datetimeFigureOut">
              <a:rPr lang="pt-BR" smtClean="0"/>
              <a:t>16/10/2018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19B83-C3FC-42DF-9C96-A3F36AE47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945295-5463-4F53-962E-09D20B9A4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2F3C-CF2E-4AB4-91CE-2F032700B5A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4604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571FF-6362-4A7B-9FDE-B75EF8F69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12ACE6-3190-4367-ADD2-AA204695BC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E5FF00-B0D9-4AB4-9E9D-697E6DB749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E427C8-FD9B-486B-A477-EB3481C64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E8108-FDDD-4996-916C-726A82EBF763}" type="datetimeFigureOut">
              <a:rPr lang="pt-BR" smtClean="0"/>
              <a:t>16/10/2018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DD913C-9F5F-4A83-8AB0-BB40B0B96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1FB9D2-5909-4B42-BFA5-17E7BF74C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2F3C-CF2E-4AB4-91CE-2F032700B5A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6A62F8-02FC-42BD-9FA8-1F52C959D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C2991D-CAAE-470C-BB90-BD388B28F2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04CA4-2091-469F-9591-4833593CA8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E8108-FDDD-4996-916C-726A82EBF763}" type="datetimeFigureOut">
              <a:rPr lang="pt-BR" smtClean="0"/>
              <a:t>16/10/2018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8F564-9E26-45C7-B763-E87F410F67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F5633B-5B02-4899-9229-5EFC640FD9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A2F3C-CF2E-4AB4-91CE-2F032700B5A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4829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B722C-CE05-4A38-A91C-D95FCCD7188E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E5494-37F4-4499-888C-C109DB892BA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3338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F0183-3D24-4398-90C3-58A9939684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A71B97-C1F2-4DD5-B840-1AB063D0F4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8741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245475"/>
            <a:ext cx="9144000" cy="775325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PRO – REITORIA DE ADMINISTRAÇÃO</a:t>
            </a:r>
            <a:br>
              <a:rPr lang="pt-BR" b="1" dirty="0"/>
            </a:br>
            <a:r>
              <a:rPr lang="pt-BR" b="1" dirty="0"/>
              <a:t>CENTRO DE CUSTOS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pt-BR" b="1" dirty="0"/>
              <a:t>Out/2018</a:t>
            </a:r>
          </a:p>
          <a:p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2507776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Pressupostos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72619"/>
            <a:ext cx="10515600" cy="49043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r>
              <a:rPr lang="pt-BR" dirty="0"/>
              <a:t>Necessidade de adequação – centro de custos não se atualizou com a expansão e não atende , já a bastante tempo, a estrutura</a:t>
            </a:r>
          </a:p>
          <a:p>
            <a:endParaRPr lang="pt-BR" dirty="0"/>
          </a:p>
          <a:p>
            <a:r>
              <a:rPr lang="pt-BR" dirty="0"/>
              <a:t>Normativos STN sobre custos e procedimentos contábeis – </a:t>
            </a:r>
          </a:p>
          <a:p>
            <a:endParaRPr lang="pt-BR" dirty="0"/>
          </a:p>
          <a:p>
            <a:r>
              <a:rPr lang="pt-BR" dirty="0"/>
              <a:t>Sistemas integrados da Administração Federal –</a:t>
            </a:r>
          </a:p>
          <a:p>
            <a:endParaRPr lang="pt-BR" dirty="0"/>
          </a:p>
          <a:p>
            <a:r>
              <a:rPr lang="pt-BR" dirty="0"/>
              <a:t>SIORG </a:t>
            </a:r>
          </a:p>
        </p:txBody>
      </p:sp>
    </p:spTree>
    <p:extLst>
      <p:ext uri="{BB962C8B-B14F-4D97-AF65-F5344CB8AC3E}">
        <p14:creationId xmlns:p14="http://schemas.microsoft.com/office/powerpoint/2010/main" val="197251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Projeto e critérios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F92A9-2BA8-47CF-9332-0C3CBFE82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3447"/>
            <a:ext cx="10515600" cy="4753516"/>
          </a:xfrm>
        </p:spPr>
        <p:txBody>
          <a:bodyPr/>
          <a:lstStyle/>
          <a:p>
            <a:pPr algn="ctr"/>
            <a:endParaRPr lang="pt-BR" dirty="0"/>
          </a:p>
          <a:p>
            <a:pPr algn="ctr"/>
            <a:r>
              <a:rPr lang="pt-BR" dirty="0"/>
              <a:t>Atendendo normativos federais e SIORG – a partir da lotação</a:t>
            </a:r>
          </a:p>
          <a:p>
            <a:pPr algn="ctr"/>
            <a:r>
              <a:rPr lang="pt-BR" dirty="0"/>
              <a:t>Regimento da Unifesp, Funções comissionadas e gratificadas</a:t>
            </a:r>
          </a:p>
          <a:p>
            <a:pPr algn="ctr"/>
            <a:r>
              <a:rPr lang="pt-BR" dirty="0"/>
              <a:t>Unifesp tinha 1858 e fica com 558 diferentes CC</a:t>
            </a:r>
          </a:p>
          <a:p>
            <a:pPr algn="ctr"/>
            <a:r>
              <a:rPr lang="pt-BR" dirty="0"/>
              <a:t>Criação de CC apenas mediante portaria, ou regimento, ou instrumento equivalente</a:t>
            </a:r>
          </a:p>
          <a:p>
            <a:pPr algn="ctr"/>
            <a:r>
              <a:rPr lang="pt-BR" dirty="0"/>
              <a:t>Gestão dos CC e  SIORG – PROADM</a:t>
            </a:r>
          </a:p>
          <a:p>
            <a:pPr algn="ctr"/>
            <a:r>
              <a:rPr lang="pt-BR" dirty="0"/>
              <a:t>Localizador – segundo conjunto de números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232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Processo de Implantação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B081AE5-A4C4-4CBB-AD8D-495554E53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9435"/>
            <a:ext cx="10515600" cy="4687528"/>
          </a:xfrm>
        </p:spPr>
        <p:txBody>
          <a:bodyPr/>
          <a:lstStyle/>
          <a:p>
            <a:pPr algn="ctr"/>
            <a:endParaRPr lang="pt-BR" dirty="0"/>
          </a:p>
          <a:p>
            <a:pPr algn="ctr"/>
            <a:r>
              <a:rPr lang="pt-BR" dirty="0"/>
              <a:t>Primeiro conjunto de número – CC propriamente dito</a:t>
            </a:r>
          </a:p>
          <a:p>
            <a:pPr algn="ctr"/>
            <a:r>
              <a:rPr lang="pt-BR" dirty="0"/>
              <a:t>SIORG já se encontra alterado / configurado</a:t>
            </a:r>
          </a:p>
          <a:p>
            <a:pPr algn="ctr"/>
            <a:r>
              <a:rPr lang="pt-BR" dirty="0"/>
              <a:t>Implantação em fases – Inventário – 01 a 31/10</a:t>
            </a:r>
          </a:p>
          <a:p>
            <a:pPr algn="ctr"/>
            <a:r>
              <a:rPr lang="pt-BR" dirty="0"/>
              <a:t> publicação de novos CC – 17/10</a:t>
            </a:r>
          </a:p>
          <a:p>
            <a:pPr algn="ctr"/>
            <a:r>
              <a:rPr lang="pt-BR" dirty="0"/>
              <a:t>Validação das lotações – “inventário de pessoal” – 17/10 a 31/10</a:t>
            </a:r>
          </a:p>
          <a:p>
            <a:pPr algn="ctr"/>
            <a:r>
              <a:rPr lang="pt-BR" dirty="0"/>
              <a:t>Migração dos sistemas administrativos – a partir de 01/11</a:t>
            </a:r>
          </a:p>
          <a:p>
            <a:pPr algn="ctr"/>
            <a:r>
              <a:rPr lang="pt-BR" dirty="0"/>
              <a:t>Implantação </a:t>
            </a:r>
            <a:r>
              <a:rPr lang="pt-BR"/>
              <a:t>do Localizador a partir de 2019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0684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			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pt-BR" dirty="0"/>
              <a:t>Modelagem: (de 7 para 13 dígitos)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	Xx.xx.xxx.xxx.xxx  </a:t>
            </a:r>
          </a:p>
          <a:p>
            <a:endParaRPr lang="pt-BR" dirty="0"/>
          </a:p>
          <a:p>
            <a:r>
              <a:rPr lang="pt-BR" dirty="0"/>
              <a:t>Localizador – 9 dígitos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xxx.xxx.xxx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0612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			Exemplo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03.01.009.000.000 – Departamento de Políticas Públicas e Saúde Coletiva – Instituto Saúde e Sociedade – Campus Baixada Santista</a:t>
            </a:r>
          </a:p>
          <a:p>
            <a:endParaRPr lang="pt-BR" dirty="0"/>
          </a:p>
          <a:p>
            <a:r>
              <a:rPr lang="pt-BR" dirty="0"/>
              <a:t>Quando houver localizador poderá estar atrelado a vários locais:</a:t>
            </a:r>
          </a:p>
          <a:p>
            <a:endParaRPr lang="pt-BR" dirty="0"/>
          </a:p>
          <a:p>
            <a:r>
              <a:rPr lang="pt-BR" dirty="0"/>
              <a:t>03.01.009.000.000 – laboratório</a:t>
            </a:r>
          </a:p>
          <a:p>
            <a:r>
              <a:rPr lang="pt-BR" dirty="0"/>
              <a:t>03.01.009.000.000 – ambulatório</a:t>
            </a:r>
          </a:p>
          <a:p>
            <a:r>
              <a:rPr lang="pt-BR" dirty="0"/>
              <a:t>03.01.009.000.000 – sala de professores</a:t>
            </a:r>
          </a:p>
          <a:p>
            <a:pPr lvl="7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5619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t-BR" dirty="0"/>
              <a:t>		</a:t>
            </a:r>
            <a:r>
              <a:rPr lang="pt-BR" sz="2800" dirty="0"/>
              <a:t>Perpectivas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593124" y="1690687"/>
            <a:ext cx="9753600" cy="2028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Adequação das estruturas existentes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Adequação ao modelo do governo federal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Apuração real horizontal e vertical do custo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9943C8-61B3-4BBC-80C5-6236B423F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109" y="1480008"/>
            <a:ext cx="11174691" cy="4696955"/>
          </a:xfrm>
        </p:spPr>
        <p:txBody>
          <a:bodyPr/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Uniformização e padronização</a:t>
            </a:r>
          </a:p>
          <a:p>
            <a:r>
              <a:rPr lang="pt-BR" dirty="0"/>
              <a:t>Correta aplicação dos procedimentos contábeis incluindo ai patrimônio e estoques. </a:t>
            </a:r>
          </a:p>
          <a:p>
            <a:r>
              <a:rPr lang="pt-BR" dirty="0"/>
              <a:t>Atendimento de determinação do TCU sobre depreciação</a:t>
            </a:r>
          </a:p>
        </p:txBody>
      </p:sp>
    </p:spTree>
    <p:extLst>
      <p:ext uri="{BB962C8B-B14F-4D97-AF65-F5344CB8AC3E}">
        <p14:creationId xmlns:p14="http://schemas.microsoft.com/office/powerpoint/2010/main" val="44400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4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4" id="{F5FA29D2-1BE2-47F7-951B-41543C3ED095}" vid="{247893F7-3E99-43FB-A3E3-D89E79FFAE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Tema4</vt:lpstr>
      <vt:lpstr>PowerPoint Presentation</vt:lpstr>
      <vt:lpstr>PRO – REITORIA DE ADMINISTRAÇÃO CENTRO DE CUSTOS</vt:lpstr>
      <vt:lpstr>Pressupostos</vt:lpstr>
      <vt:lpstr>Projeto e critérios</vt:lpstr>
      <vt:lpstr>Processo de Implantação</vt:lpstr>
      <vt:lpstr>   </vt:lpstr>
      <vt:lpstr>   Exemplo</vt:lpstr>
      <vt:lpstr>  Perpectivas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Tânia Mara Francisco</dc:creator>
  <cp:lastModifiedBy>Tânia Mara Francisco</cp:lastModifiedBy>
  <cp:revision>2</cp:revision>
  <dcterms:created xsi:type="dcterms:W3CDTF">2018-10-16T12:19:52Z</dcterms:created>
  <dcterms:modified xsi:type="dcterms:W3CDTF">2018-10-16T12:22:27Z</dcterms:modified>
</cp:coreProperties>
</file>